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8"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313" y="4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E74E46-6E80-462C-932F-29DF749FF9DF}" type="doc">
      <dgm:prSet loTypeId="urn:microsoft.com/office/officeart/2005/8/layout/vList2" loCatId="list" qsTypeId="urn:microsoft.com/office/officeart/2005/8/quickstyle/simple4" qsCatId="simple" csTypeId="urn:microsoft.com/office/officeart/2005/8/colors/colorful1#1" csCatId="colorful"/>
      <dgm:spPr/>
      <dgm:t>
        <a:bodyPr/>
        <a:lstStyle/>
        <a:p>
          <a:endParaRPr lang="en-US"/>
        </a:p>
      </dgm:t>
    </dgm:pt>
    <dgm:pt modelId="{D61AEE69-8567-46F4-A580-453AB87847B9}">
      <dgm:prSet/>
      <dgm:spPr/>
      <dgm:t>
        <a:bodyPr/>
        <a:lstStyle/>
        <a:p>
          <a:pPr rtl="0"/>
          <a:r>
            <a:rPr lang="ka-GE" b="1" dirty="0"/>
            <a:t>ფსიქიატრიული ჰოსპიტალური სერვისის მიმწოდებელ სამედიცინო დაწესებულებას </a:t>
          </a:r>
          <a:endParaRPr lang="en-US" b="1" dirty="0"/>
        </a:p>
      </dgm:t>
    </dgm:pt>
    <dgm:pt modelId="{50581E9F-BCCA-4A8A-8DF9-FE8AEAA915CD}" type="parTrans" cxnId="{E840E10F-CF2E-4B54-97AE-F1546BAE2AE7}">
      <dgm:prSet/>
      <dgm:spPr/>
      <dgm:t>
        <a:bodyPr/>
        <a:lstStyle/>
        <a:p>
          <a:endParaRPr lang="en-US"/>
        </a:p>
      </dgm:t>
    </dgm:pt>
    <dgm:pt modelId="{8A87BB76-F7E6-4D8C-8A5A-536158989654}" type="sibTrans" cxnId="{E840E10F-CF2E-4B54-97AE-F1546BAE2AE7}">
      <dgm:prSet/>
      <dgm:spPr/>
      <dgm:t>
        <a:bodyPr/>
        <a:lstStyle/>
        <a:p>
          <a:endParaRPr lang="en-US"/>
        </a:p>
      </dgm:t>
    </dgm:pt>
    <dgm:pt modelId="{219896ED-24AB-4BBC-8E71-C44B1AA8C511}">
      <dgm:prSet/>
      <dgm:spPr/>
      <dgm:t>
        <a:bodyPr/>
        <a:lstStyle/>
        <a:p>
          <a:pPr rtl="0"/>
          <a:r>
            <a:rPr lang="ka-GE" b="1" dirty="0"/>
            <a:t>მრავალპროფილურ საავადმყოფოებში ინტეგრირებულ მონოპროფილურ ფსიქიატრიულ განყოფილებას</a:t>
          </a:r>
          <a:endParaRPr lang="en-US" b="1" dirty="0"/>
        </a:p>
      </dgm:t>
    </dgm:pt>
    <dgm:pt modelId="{E53AA994-31B0-4D57-95F3-6409D7F26A5B}" type="parTrans" cxnId="{4E7A732D-AA7D-4751-840D-DEB132BA33D0}">
      <dgm:prSet/>
      <dgm:spPr/>
      <dgm:t>
        <a:bodyPr/>
        <a:lstStyle/>
        <a:p>
          <a:endParaRPr lang="en-US"/>
        </a:p>
      </dgm:t>
    </dgm:pt>
    <dgm:pt modelId="{03FC1147-8FA7-4EF4-AD1A-14711F3FFB58}" type="sibTrans" cxnId="{4E7A732D-AA7D-4751-840D-DEB132BA33D0}">
      <dgm:prSet/>
      <dgm:spPr/>
      <dgm:t>
        <a:bodyPr/>
        <a:lstStyle/>
        <a:p>
          <a:endParaRPr lang="en-US"/>
        </a:p>
      </dgm:t>
    </dgm:pt>
    <dgm:pt modelId="{D95E657F-239D-4FE5-8D55-8183E645B660}">
      <dgm:prSet/>
      <dgm:spPr/>
      <dgm:t>
        <a:bodyPr/>
        <a:lstStyle/>
        <a:p>
          <a:pPr rtl="0"/>
          <a:r>
            <a:rPr lang="ka-GE" dirty="0"/>
            <a:t>აკმაყოფილებს ფუნქციონირების სპეციფიკურ პირობებს და დაკომპლექტებულია სათანადო კვალიფიკაციის ადამიანური რესურსით, რაც დასტურდება არსებული კანონმდებლობის შესაბამისად გაცემული სამედიცინო საქმიანობის ლიცენზიით.</a:t>
          </a:r>
          <a:endParaRPr lang="en-US" dirty="0"/>
        </a:p>
      </dgm:t>
    </dgm:pt>
    <dgm:pt modelId="{BECB80F9-59FB-4D69-A182-90D939EAED2E}" type="parTrans" cxnId="{2F94F15E-AE48-4E75-9240-C2A75B60948F}">
      <dgm:prSet/>
      <dgm:spPr/>
      <dgm:t>
        <a:bodyPr/>
        <a:lstStyle/>
        <a:p>
          <a:endParaRPr lang="en-US"/>
        </a:p>
      </dgm:t>
    </dgm:pt>
    <dgm:pt modelId="{6AE08ACC-E951-46D7-9C95-808224DDE1A3}" type="sibTrans" cxnId="{2F94F15E-AE48-4E75-9240-C2A75B60948F}">
      <dgm:prSet/>
      <dgm:spPr/>
      <dgm:t>
        <a:bodyPr/>
        <a:lstStyle/>
        <a:p>
          <a:endParaRPr lang="en-US"/>
        </a:p>
      </dgm:t>
    </dgm:pt>
    <dgm:pt modelId="{2C8CA72C-8981-48EA-A09E-CC5DB4E45AE2}" type="pres">
      <dgm:prSet presAssocID="{39E74E46-6E80-462C-932F-29DF749FF9DF}" presName="linear" presStyleCnt="0">
        <dgm:presLayoutVars>
          <dgm:animLvl val="lvl"/>
          <dgm:resizeHandles val="exact"/>
        </dgm:presLayoutVars>
      </dgm:prSet>
      <dgm:spPr/>
    </dgm:pt>
    <dgm:pt modelId="{9F985A5A-6F83-4DD2-9281-55E56457829F}" type="pres">
      <dgm:prSet presAssocID="{D61AEE69-8567-46F4-A580-453AB87847B9}" presName="parentText" presStyleLbl="node1" presStyleIdx="0" presStyleCnt="2">
        <dgm:presLayoutVars>
          <dgm:chMax val="0"/>
          <dgm:bulletEnabled val="1"/>
        </dgm:presLayoutVars>
      </dgm:prSet>
      <dgm:spPr/>
    </dgm:pt>
    <dgm:pt modelId="{017612C8-ACD4-479D-8170-7F14B06042D0}" type="pres">
      <dgm:prSet presAssocID="{8A87BB76-F7E6-4D8C-8A5A-536158989654}" presName="spacer" presStyleCnt="0"/>
      <dgm:spPr/>
    </dgm:pt>
    <dgm:pt modelId="{6E204FA7-5C3B-48F9-9517-3AF350AD51F8}" type="pres">
      <dgm:prSet presAssocID="{219896ED-24AB-4BBC-8E71-C44B1AA8C511}" presName="parentText" presStyleLbl="node1" presStyleIdx="1" presStyleCnt="2">
        <dgm:presLayoutVars>
          <dgm:chMax val="0"/>
          <dgm:bulletEnabled val="1"/>
        </dgm:presLayoutVars>
      </dgm:prSet>
      <dgm:spPr/>
    </dgm:pt>
    <dgm:pt modelId="{C5870FA4-6731-4BB8-99F7-ABE1328DE90D}" type="pres">
      <dgm:prSet presAssocID="{219896ED-24AB-4BBC-8E71-C44B1AA8C511}" presName="childText" presStyleLbl="revTx" presStyleIdx="0" presStyleCnt="1">
        <dgm:presLayoutVars>
          <dgm:bulletEnabled val="1"/>
        </dgm:presLayoutVars>
      </dgm:prSet>
      <dgm:spPr/>
    </dgm:pt>
  </dgm:ptLst>
  <dgm:cxnLst>
    <dgm:cxn modelId="{E840E10F-CF2E-4B54-97AE-F1546BAE2AE7}" srcId="{39E74E46-6E80-462C-932F-29DF749FF9DF}" destId="{D61AEE69-8567-46F4-A580-453AB87847B9}" srcOrd="0" destOrd="0" parTransId="{50581E9F-BCCA-4A8A-8DF9-FE8AEAA915CD}" sibTransId="{8A87BB76-F7E6-4D8C-8A5A-536158989654}"/>
    <dgm:cxn modelId="{518EE61C-2688-4EB6-80F0-4C87C33647BF}" type="presOf" srcId="{219896ED-24AB-4BBC-8E71-C44B1AA8C511}" destId="{6E204FA7-5C3B-48F9-9517-3AF350AD51F8}" srcOrd="0" destOrd="0" presId="urn:microsoft.com/office/officeart/2005/8/layout/vList2"/>
    <dgm:cxn modelId="{4E7A732D-AA7D-4751-840D-DEB132BA33D0}" srcId="{39E74E46-6E80-462C-932F-29DF749FF9DF}" destId="{219896ED-24AB-4BBC-8E71-C44B1AA8C511}" srcOrd="1" destOrd="0" parTransId="{E53AA994-31B0-4D57-95F3-6409D7F26A5B}" sibTransId="{03FC1147-8FA7-4EF4-AD1A-14711F3FFB58}"/>
    <dgm:cxn modelId="{2F94F15E-AE48-4E75-9240-C2A75B60948F}" srcId="{219896ED-24AB-4BBC-8E71-C44B1AA8C511}" destId="{D95E657F-239D-4FE5-8D55-8183E645B660}" srcOrd="0" destOrd="0" parTransId="{BECB80F9-59FB-4D69-A182-90D939EAED2E}" sibTransId="{6AE08ACC-E951-46D7-9C95-808224DDE1A3}"/>
    <dgm:cxn modelId="{B6A93E7D-61D6-4813-B35E-F5BFE93EA7F1}" type="presOf" srcId="{39E74E46-6E80-462C-932F-29DF749FF9DF}" destId="{2C8CA72C-8981-48EA-A09E-CC5DB4E45AE2}" srcOrd="0" destOrd="0" presId="urn:microsoft.com/office/officeart/2005/8/layout/vList2"/>
    <dgm:cxn modelId="{D3BBFE87-FC0A-4BF4-B05D-77AB49E9B67C}" type="presOf" srcId="{D61AEE69-8567-46F4-A580-453AB87847B9}" destId="{9F985A5A-6F83-4DD2-9281-55E56457829F}" srcOrd="0" destOrd="0" presId="urn:microsoft.com/office/officeart/2005/8/layout/vList2"/>
    <dgm:cxn modelId="{78FD8298-99E9-489C-830C-DB5840ACD6D2}" type="presOf" srcId="{D95E657F-239D-4FE5-8D55-8183E645B660}" destId="{C5870FA4-6731-4BB8-99F7-ABE1328DE90D}" srcOrd="0" destOrd="0" presId="urn:microsoft.com/office/officeart/2005/8/layout/vList2"/>
    <dgm:cxn modelId="{9AAE58A8-1374-4530-BF7E-3B49A62503F5}" type="presParOf" srcId="{2C8CA72C-8981-48EA-A09E-CC5DB4E45AE2}" destId="{9F985A5A-6F83-4DD2-9281-55E56457829F}" srcOrd="0" destOrd="0" presId="urn:microsoft.com/office/officeart/2005/8/layout/vList2"/>
    <dgm:cxn modelId="{74FD2628-7132-45EE-9978-595F0A927D04}" type="presParOf" srcId="{2C8CA72C-8981-48EA-A09E-CC5DB4E45AE2}" destId="{017612C8-ACD4-479D-8170-7F14B06042D0}" srcOrd="1" destOrd="0" presId="urn:microsoft.com/office/officeart/2005/8/layout/vList2"/>
    <dgm:cxn modelId="{18A62CD6-79F7-4855-BA6A-FC735E8636F8}" type="presParOf" srcId="{2C8CA72C-8981-48EA-A09E-CC5DB4E45AE2}" destId="{6E204FA7-5C3B-48F9-9517-3AF350AD51F8}" srcOrd="2" destOrd="0" presId="urn:microsoft.com/office/officeart/2005/8/layout/vList2"/>
    <dgm:cxn modelId="{BA5C48D3-FE80-4BCB-B05F-3C7B156E8F3B}" type="presParOf" srcId="{2C8CA72C-8981-48EA-A09E-CC5DB4E45AE2}" destId="{C5870FA4-6731-4BB8-99F7-ABE1328DE90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985A5A-6F83-4DD2-9281-55E56457829F}">
      <dsp:nvSpPr>
        <dsp:cNvPr id="0" name=""/>
        <dsp:cNvSpPr/>
      </dsp:nvSpPr>
      <dsp:spPr>
        <a:xfrm>
          <a:off x="0" y="426680"/>
          <a:ext cx="8229600" cy="1053000"/>
        </a:xfrm>
        <a:prstGeom prst="roundRect">
          <a:avLst/>
        </a:prstGeom>
        <a:gradFill rotWithShape="0">
          <a:gsLst>
            <a:gs pos="0">
              <a:schemeClr val="accent2">
                <a:hueOff val="0"/>
                <a:satOff val="0"/>
                <a:lumOff val="0"/>
                <a:alphaOff val="0"/>
                <a:tint val="43000"/>
                <a:satMod val="165000"/>
              </a:schemeClr>
            </a:gs>
            <a:gs pos="55000">
              <a:schemeClr val="accent2">
                <a:hueOff val="0"/>
                <a:satOff val="0"/>
                <a:lumOff val="0"/>
                <a:alphaOff val="0"/>
                <a:tint val="83000"/>
                <a:satMod val="155000"/>
              </a:schemeClr>
            </a:gs>
            <a:gs pos="100000">
              <a:schemeClr val="accent2">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ka-GE" sz="2500" b="1" kern="1200" dirty="0"/>
            <a:t>ფსიქიატრიული ჰოსპიტალური სერვისის მიმწოდებელ სამედიცინო დაწესებულებას </a:t>
          </a:r>
          <a:endParaRPr lang="en-US" sz="2500" b="1" kern="1200" dirty="0"/>
        </a:p>
      </dsp:txBody>
      <dsp:txXfrm>
        <a:off x="51403" y="478083"/>
        <a:ext cx="8126794" cy="950194"/>
      </dsp:txXfrm>
    </dsp:sp>
    <dsp:sp modelId="{6E204FA7-5C3B-48F9-9517-3AF350AD51F8}">
      <dsp:nvSpPr>
        <dsp:cNvPr id="0" name=""/>
        <dsp:cNvSpPr/>
      </dsp:nvSpPr>
      <dsp:spPr>
        <a:xfrm>
          <a:off x="0" y="1551681"/>
          <a:ext cx="8229600" cy="1053000"/>
        </a:xfrm>
        <a:prstGeom prst="roundRect">
          <a:avLst/>
        </a:prstGeom>
        <a:gradFill rotWithShape="0">
          <a:gsLst>
            <a:gs pos="0">
              <a:schemeClr val="accent3">
                <a:hueOff val="0"/>
                <a:satOff val="0"/>
                <a:lumOff val="0"/>
                <a:alphaOff val="0"/>
                <a:tint val="43000"/>
                <a:satMod val="165000"/>
              </a:schemeClr>
            </a:gs>
            <a:gs pos="55000">
              <a:schemeClr val="accent3">
                <a:hueOff val="0"/>
                <a:satOff val="0"/>
                <a:lumOff val="0"/>
                <a:alphaOff val="0"/>
                <a:tint val="83000"/>
                <a:satMod val="155000"/>
              </a:schemeClr>
            </a:gs>
            <a:gs pos="100000">
              <a:schemeClr val="accent3">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ka-GE" sz="2500" b="1" kern="1200" dirty="0"/>
            <a:t>მრავალპროფილურ საავადმყოფოებში ინტეგრირებულ მონოპროფილურ ფსიქიატრიულ განყოფილებას</a:t>
          </a:r>
          <a:endParaRPr lang="en-US" sz="2500" b="1" kern="1200" dirty="0"/>
        </a:p>
      </dsp:txBody>
      <dsp:txXfrm>
        <a:off x="51403" y="1603084"/>
        <a:ext cx="8126794" cy="950194"/>
      </dsp:txXfrm>
    </dsp:sp>
    <dsp:sp modelId="{C5870FA4-6731-4BB8-99F7-ABE1328DE90D}">
      <dsp:nvSpPr>
        <dsp:cNvPr id="0" name=""/>
        <dsp:cNvSpPr/>
      </dsp:nvSpPr>
      <dsp:spPr>
        <a:xfrm>
          <a:off x="0" y="2604681"/>
          <a:ext cx="8229600" cy="129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1750" rIns="177800" bIns="31750" numCol="1" spcCol="1270" anchor="t" anchorCtr="0">
          <a:noAutofit/>
        </a:bodyPr>
        <a:lstStyle/>
        <a:p>
          <a:pPr marL="228600" lvl="1" indent="-228600" algn="l" defTabSz="889000" rtl="0">
            <a:lnSpc>
              <a:spcPct val="90000"/>
            </a:lnSpc>
            <a:spcBef>
              <a:spcPct val="0"/>
            </a:spcBef>
            <a:spcAft>
              <a:spcPct val="20000"/>
            </a:spcAft>
            <a:buChar char="•"/>
          </a:pPr>
          <a:r>
            <a:rPr lang="ka-GE" sz="2000" kern="1200" dirty="0"/>
            <a:t>აკმაყოფილებს ფუნქციონირების სპეციფიკურ პირობებს და დაკომპლექტებულია სათანადო კვალიფიკაციის ადამიანური რესურსით, რაც დასტურდება არსებული კანონმდებლობის შესაბამისად გაცემული სამედიცინო საქმიანობის ლიცენზიით.</a:t>
          </a:r>
          <a:endParaRPr lang="en-US" sz="2000" kern="1200" dirty="0"/>
        </a:p>
      </dsp:txBody>
      <dsp:txXfrm>
        <a:off x="0" y="2604681"/>
        <a:ext cx="8229600" cy="12937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735128-CF1B-4C30-A36F-F81B4B1C39AC}" type="datetimeFigureOut">
              <a:rPr lang="en-US" smtClean="0"/>
              <a:t>6/7/2018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0CBA7E-9D91-4F4C-A4E3-E293AF934BE2}" type="slidenum">
              <a:rPr lang="en-US" smtClean="0"/>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814F0C-DFA4-4D5B-9B10-D8AE2876FAE0}" type="datetimeFigureOut">
              <a:rPr lang="en-US" smtClean="0"/>
              <a:t>6/7/2018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E3BE77-C1C7-4700-9F94-D11A9137081E}" type="slidenum">
              <a:rPr lang="en-US" smtClean="0"/>
              <a:t>‹#›</a:t>
            </a:fld>
            <a:endParaRPr 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E3BE77-C1C7-4700-9F94-D11A9137081E}" type="slidenum">
              <a:rPr lang="en-US" smtClean="0"/>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ფსიქიკური ჯანმრთელობის სტაციონარული სერვისების პირველი კომპლექსური სტანდარტების დანერგვა პაციენტს მაღალი ხარისხის მკურნალობითა და მოვლით უზრუნველყოფს, რაც მათ უფლებების პრიმატით განხორციელდება. პაციენტების დროული, მტკიცებულებებზე დაფუძნებული მკურნალობა, რომელიც უზრუნველყოფილი უნდა იყოს კომპეტენტური პერსონალით, კარგი ფსიქიკური ჯანდაცვის ფუნდამენტია. </a:t>
            </a:r>
            <a:endParaRPr lang="en-US" dirty="0"/>
          </a:p>
          <a:p>
            <a:r>
              <a:rPr lang="ka-GE" dirty="0"/>
              <a:t>სტანდარტები, ერთი მხრივ, პირველად იძლევა სტაციონარული სერვისების ხარისხის შეფასების საშუალებას, ხოლო მეორე მხრივ, ფსიქიკური ჯანდაცვის სპეციალისტებმა მიიღეს პროფესიული საქმიანობის მკაფიო ჩარჩოები, რომლის დაცვაც ეფექტური და ხარისხიანი მკურნალობის გარკვეული გარანტიაა. ამასთან, პაციენტებს მეტი წარმოდგენა და უკუკავშირი ექნებათ ფსიქიკური ჯანმრთელობის სამსახურებზე, პაციენტის უფლებებსა და მკურნალობის/ზრუნვის მოსალოდნელ შედეგებზე. </a:t>
            </a:r>
            <a:endParaRPr lang="en-US" dirty="0"/>
          </a:p>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2D0C9582-FDD7-4A17-B411-032B5B3975F5}" type="datetime1">
              <a:rPr lang="en-US" smtClean="0"/>
              <a:t>6/7/2018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E0B7270-0CE4-4920-87D5-B43208ED8FA0}" type="datetime1">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0943EC-6972-453D-A11A-91B6B69DCC35}" type="datetime1">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C0474BF-82A3-44C3-A957-8108AC26B12A}" type="datetime1">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B82A807-9E21-4E55-9644-543A6D2D1481}" type="datetime1">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84A9302-8AC1-404F-A43D-4419E8EC31FA}" type="datetime1">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23D2F10E-C538-4879-8B62-E137A5850FCD}" type="datetime1">
              <a:rPr lang="en-US" smtClean="0"/>
              <a:t>6/7/2018</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919B1E0D-67C2-4D52-8986-2F8348434FA5}" type="datetime1">
              <a:rPr lang="en-US" smtClean="0"/>
              <a:t>6/7/2018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C80C2-0AA8-4F62-BFDC-B65C6D6FCE4A}" type="datetime1">
              <a:rPr lang="en-US" smtClean="0"/>
              <a:t>6/7/2018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FA5A19B-7170-453C-9FD2-AAF8555E4FA7}" type="datetime1">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9B9D70F-32D5-4A45-A9B8-1CA85EA0363D}" type="datetime1">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BD57D3A-2D10-4BA8-9FE2-B9D3C57EDAD9}" type="datetime1">
              <a:rPr lang="en-US" smtClean="0"/>
              <a:t>6/7/2018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rcpsych.ac.uk/pdf/RCPsych_Standards_In_2016.pd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b="1" dirty="0"/>
              <a:t>ფსიქიატრიულ სტაციონარში მკურნალობის სტანდარტი </a:t>
            </a:r>
            <a:endParaRPr lang="ru-RU" dirty="0"/>
          </a:p>
        </p:txBody>
      </p:sp>
      <p:sp>
        <p:nvSpPr>
          <p:cNvPr id="3" name="Subtitle 2"/>
          <p:cNvSpPr>
            <a:spLocks noGrp="1"/>
          </p:cNvSpPr>
          <p:nvPr>
            <p:ph type="subTitle" idx="1"/>
          </p:nvPr>
        </p:nvSpPr>
        <p:spPr>
          <a:xfrm>
            <a:off x="1447800" y="4038600"/>
            <a:ext cx="6400800" cy="1524000"/>
          </a:xfrm>
        </p:spPr>
        <p:txBody>
          <a:bodyPr>
            <a:normAutofit fontScale="85000" lnSpcReduction="20000"/>
          </a:bodyPr>
          <a:lstStyle/>
          <a:p>
            <a:r>
              <a:rPr lang="ka-GE" b="1" dirty="0"/>
              <a:t>ნინო ოკრიბელაშვილი</a:t>
            </a:r>
          </a:p>
          <a:p>
            <a:endParaRPr lang="en-US" b="1" dirty="0"/>
          </a:p>
          <a:p>
            <a:pPr algn="l">
              <a:buFont typeface="Wingdings" pitchFamily="2" charset="2"/>
              <a:buChar char="ü"/>
            </a:pPr>
            <a:r>
              <a:rPr lang="ka-GE" sz="2400" dirty="0"/>
              <a:t>თბილისის სახელმწიფო უნივერსიტეტი</a:t>
            </a:r>
          </a:p>
          <a:p>
            <a:pPr algn="l">
              <a:buFont typeface="Wingdings" pitchFamily="2" charset="2"/>
              <a:buChar char="ü"/>
            </a:pPr>
            <a:r>
              <a:rPr lang="ka-GE" sz="2400" dirty="0"/>
              <a:t>შპს “ფსიქიკური ჯანმრთელობის და ნარკომანიის პრევენციის ცენტრი”</a:t>
            </a:r>
            <a:endParaRPr lang="ru-RU" sz="2400" dirty="0"/>
          </a:p>
          <a:p>
            <a:endParaRPr lang="ru-RU" dirty="0"/>
          </a:p>
        </p:txBody>
      </p:sp>
      <p:grpSp>
        <p:nvGrpSpPr>
          <p:cNvPr id="8" name="Group 7"/>
          <p:cNvGrpSpPr/>
          <p:nvPr/>
        </p:nvGrpSpPr>
        <p:grpSpPr>
          <a:xfrm>
            <a:off x="381000" y="304800"/>
            <a:ext cx="8453886" cy="1223158"/>
            <a:chOff x="0" y="0"/>
            <a:chExt cx="9106930" cy="1433384"/>
          </a:xfrm>
        </p:grpSpPr>
        <p:pic>
          <p:nvPicPr>
            <p:cNvPr id="9" name="Picture 8" descr="C:\Users\Eka Chkonia\AppData\Local\Microsoft\Windows\INetCache\Content.Word\gip logo RGB.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61438" y="61784"/>
              <a:ext cx="2545492" cy="1371600"/>
            </a:xfrm>
            <a:prstGeom prst="rect">
              <a:avLst/>
            </a:prstGeom>
            <a:noFill/>
            <a:ln>
              <a:noFill/>
            </a:ln>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10065"/>
              <a:ext cx="2557849" cy="902043"/>
            </a:xfrm>
            <a:prstGeom prst="rect">
              <a:avLst/>
            </a:prstGeom>
            <a:noFill/>
            <a:ln>
              <a:noFill/>
            </a:ln>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7341" y="0"/>
              <a:ext cx="3595816" cy="1433384"/>
            </a:xfrm>
            <a:prstGeom prst="rect">
              <a:avLst/>
            </a:prstGeom>
          </p:spPr>
        </p:pic>
      </p:grpSp>
      <p:sp>
        <p:nvSpPr>
          <p:cNvPr id="12" name="Subtitle 2"/>
          <p:cNvSpPr txBox="1">
            <a:spLocks/>
          </p:cNvSpPr>
          <p:nvPr/>
        </p:nvSpPr>
        <p:spPr>
          <a:xfrm>
            <a:off x="1524000" y="5486400"/>
            <a:ext cx="6400800" cy="1143000"/>
          </a:xfrm>
          <a:prstGeom prst="rect">
            <a:avLst/>
          </a:prstGeom>
        </p:spPr>
        <p:txBody>
          <a:bodyPr vert="horz" lIns="91440" tIns="45720" rIns="91440" bIns="45720" rtlCol="0">
            <a:normAutofit fontScale="47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sz="3200" b="1"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sz="3200" b="0" i="0" u="none" strike="noStrike" kern="1200" cap="none" spc="0" normalizeH="0" baseline="0" noProof="0" dirty="0">
                <a:ln>
                  <a:noFill/>
                </a:ln>
                <a:solidFill>
                  <a:schemeClr val="tx1">
                    <a:tint val="75000"/>
                  </a:schemeClr>
                </a:solidFill>
                <a:effectLst/>
                <a:uLnTx/>
                <a:uFillTx/>
                <a:latin typeface="+mn-lt"/>
                <a:ea typeface="+mn-ea"/>
                <a:cs typeface="+mn-cs"/>
              </a:rPr>
              <a:t>ფსიქიკური ჯანდაცვის სერვისების ხარისხის გაუმჯობესების ხელშეწყობა</a:t>
            </a:r>
            <a:endPar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sz="3200" b="0" i="0" u="none" strike="noStrike" kern="1200" cap="none" spc="0" normalizeH="0" baseline="0" noProof="0" dirty="0">
                <a:ln>
                  <a:noFill/>
                </a:ln>
                <a:solidFill>
                  <a:schemeClr val="tx1">
                    <a:tint val="75000"/>
                  </a:schemeClr>
                </a:solidFill>
                <a:effectLst/>
                <a:uLnTx/>
                <a:uFillTx/>
                <a:latin typeface="+mn-lt"/>
                <a:ea typeface="+mn-ea"/>
                <a:cs typeface="+mn-cs"/>
              </a:rPr>
              <a:t>7-8 ივნისი, 2018; თბილისი</a:t>
            </a: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31089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19256" cy="1730896"/>
          </a:xfrm>
        </p:spPr>
        <p:txBody>
          <a:bodyPr>
            <a:normAutofit fontScale="90000"/>
          </a:bodyPr>
          <a:lstStyle/>
          <a:p>
            <a:pPr algn="ctr"/>
            <a:r>
              <a:rPr lang="ka-GE" sz="2700" dirty="0"/>
              <a:t>ზოგადად, </a:t>
            </a:r>
            <a:r>
              <a:rPr lang="ka-GE" sz="2800" b="1" dirty="0"/>
              <a:t>ფსიქიატრიულ სტაციონარში მკურნალობის სტანდარტები </a:t>
            </a:r>
            <a:r>
              <a:rPr lang="en-US" sz="2700" dirty="0" err="1"/>
              <a:t>უნდა</a:t>
            </a:r>
            <a:r>
              <a:rPr lang="en-US" sz="2700" dirty="0"/>
              <a:t> </a:t>
            </a:r>
            <a:r>
              <a:rPr lang="en-US" sz="2700" dirty="0" err="1"/>
              <a:t>იყოს</a:t>
            </a:r>
            <a:r>
              <a:rPr lang="en-US" sz="2700" dirty="0"/>
              <a:t> </a:t>
            </a:r>
            <a:r>
              <a:rPr lang="en-US" sz="2700" dirty="0" err="1"/>
              <a:t>გაზომვადი</a:t>
            </a:r>
            <a:r>
              <a:rPr lang="ka-GE" sz="2700" dirty="0"/>
              <a:t>, ხოლო </a:t>
            </a:r>
            <a:r>
              <a:rPr lang="en-US" sz="2700" dirty="0" err="1"/>
              <a:t>მიზნები</a:t>
            </a:r>
            <a:r>
              <a:rPr lang="en-US" sz="2700" dirty="0"/>
              <a:t>, </a:t>
            </a:r>
            <a:r>
              <a:rPr lang="en-US" sz="2700" dirty="0" err="1"/>
              <a:t>კრიტერიუმები</a:t>
            </a:r>
            <a:r>
              <a:rPr lang="en-US" sz="2700" dirty="0"/>
              <a:t> </a:t>
            </a:r>
            <a:r>
              <a:rPr lang="en-US" sz="2700" dirty="0" err="1"/>
              <a:t>და</a:t>
            </a:r>
            <a:r>
              <a:rPr lang="en-US" sz="2700" dirty="0"/>
              <a:t> / </a:t>
            </a:r>
            <a:r>
              <a:rPr lang="en-US" sz="2700" dirty="0" err="1"/>
              <a:t>ან</a:t>
            </a:r>
            <a:r>
              <a:rPr lang="en-US" sz="2700" dirty="0"/>
              <a:t> </a:t>
            </a:r>
            <a:r>
              <a:rPr lang="ka-GE" sz="2700" dirty="0"/>
              <a:t>სა</a:t>
            </a:r>
            <a:r>
              <a:rPr lang="en-US" sz="2700" dirty="0" err="1"/>
              <a:t>ზღვრები</a:t>
            </a:r>
            <a:r>
              <a:rPr lang="en-US" sz="2700" dirty="0"/>
              <a:t> </a:t>
            </a:r>
            <a:r>
              <a:rPr lang="ka-GE" sz="2700" dirty="0"/>
              <a:t>- </a:t>
            </a:r>
            <a:r>
              <a:rPr lang="en-US" sz="2700" dirty="0" err="1"/>
              <a:t>დადგენილი</a:t>
            </a:r>
            <a:r>
              <a:rPr lang="ka-GE" sz="2700" dirty="0"/>
              <a:t>. </a:t>
            </a:r>
            <a:endParaRPr lang="en-US" dirty="0"/>
          </a:p>
        </p:txBody>
      </p:sp>
      <p:sp>
        <p:nvSpPr>
          <p:cNvPr id="3" name="Content Placeholder 2"/>
          <p:cNvSpPr>
            <a:spLocks noGrp="1"/>
          </p:cNvSpPr>
          <p:nvPr>
            <p:ph idx="1"/>
          </p:nvPr>
        </p:nvSpPr>
        <p:spPr>
          <a:xfrm>
            <a:off x="539552" y="2438400"/>
            <a:ext cx="8229600" cy="4086945"/>
          </a:xfrm>
        </p:spPr>
        <p:txBody>
          <a:bodyPr>
            <a:normAutofit fontScale="32500" lnSpcReduction="20000"/>
          </a:bodyPr>
          <a:lstStyle/>
          <a:p>
            <a:pPr>
              <a:buNone/>
            </a:pPr>
            <a:r>
              <a:rPr lang="ka-GE" sz="4200" b="1" dirty="0"/>
              <a:t>სტანდარტი </a:t>
            </a:r>
            <a:r>
              <a:rPr lang="en-US" sz="4200" b="1" dirty="0" err="1"/>
              <a:t>უნდა</a:t>
            </a:r>
            <a:r>
              <a:rPr lang="en-US" sz="4200" b="1" dirty="0"/>
              <a:t> </a:t>
            </a:r>
            <a:r>
              <a:rPr lang="ka-GE" sz="4200" b="1" dirty="0"/>
              <a:t>ასახავდეს შემდეგ მოთხოვნებს</a:t>
            </a:r>
            <a:r>
              <a:rPr lang="en-US" sz="4200" b="1" dirty="0"/>
              <a:t> </a:t>
            </a: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პაციენტ</a:t>
            </a:r>
            <a:r>
              <a:rPr lang="ka-GE" sz="5200" dirty="0">
                <a:solidFill>
                  <a:schemeClr val="accent6">
                    <a:lumMod val="50000"/>
                  </a:schemeClr>
                </a:solidFill>
              </a:rPr>
              <a:t>ზე/მის ოჯახზე </a:t>
            </a:r>
            <a:r>
              <a:rPr lang="en-GB" sz="5200" dirty="0" err="1">
                <a:solidFill>
                  <a:schemeClr val="accent6">
                    <a:lumMod val="50000"/>
                  </a:schemeClr>
                </a:solidFill>
              </a:rPr>
              <a:t>ორიენტირებული</a:t>
            </a:r>
            <a:r>
              <a:rPr lang="en-GB" sz="5200" dirty="0">
                <a:solidFill>
                  <a:schemeClr val="accent6">
                    <a:lumMod val="50000"/>
                  </a:schemeClr>
                </a:solidFill>
              </a:rPr>
              <a:t> </a:t>
            </a:r>
            <a:r>
              <a:rPr lang="en-GB" sz="5200" dirty="0" err="1">
                <a:solidFill>
                  <a:schemeClr val="accent6">
                    <a:lumMod val="50000"/>
                  </a:schemeClr>
                </a:solidFill>
              </a:rPr>
              <a:t>ფილოსოფიის</a:t>
            </a:r>
            <a:r>
              <a:rPr lang="en-GB" sz="5200" dirty="0">
                <a:solidFill>
                  <a:schemeClr val="accent6">
                    <a:lumMod val="50000"/>
                  </a:schemeClr>
                </a:solidFill>
              </a:rPr>
              <a:t> </a:t>
            </a:r>
            <a:r>
              <a:rPr lang="ka-GE" sz="5200" dirty="0">
                <a:solidFill>
                  <a:schemeClr val="accent6">
                    <a:lumMod val="50000"/>
                  </a:schemeClr>
                </a:solidFill>
              </a:rPr>
              <a:t> </a:t>
            </a:r>
            <a:r>
              <a:rPr lang="en-GB" sz="5200" dirty="0" err="1">
                <a:solidFill>
                  <a:schemeClr val="accent6">
                    <a:lumMod val="50000"/>
                  </a:schemeClr>
                </a:solidFill>
              </a:rPr>
              <a:t>მტკიცებულება</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a:solidFill>
                  <a:schemeClr val="accent6">
                    <a:lumMod val="50000"/>
                  </a:schemeClr>
                </a:solidFill>
              </a:rPr>
              <a:t> </a:t>
            </a:r>
            <a:r>
              <a:rPr lang="ka-GE" sz="5200" dirty="0">
                <a:solidFill>
                  <a:schemeClr val="accent6">
                    <a:lumMod val="50000"/>
                  </a:schemeClr>
                </a:solidFill>
              </a:rPr>
              <a:t>სერვისის მიმწოდებლის პაციენტისადმი კეთილგანწყობლი </a:t>
            </a:r>
            <a:r>
              <a:rPr lang="en-GB" sz="5200" dirty="0" err="1">
                <a:solidFill>
                  <a:schemeClr val="accent6">
                    <a:lumMod val="50000"/>
                  </a:schemeClr>
                </a:solidFill>
              </a:rPr>
              <a:t>ფიზიკური</a:t>
            </a:r>
            <a:r>
              <a:rPr lang="en-GB" sz="5200" dirty="0">
                <a:solidFill>
                  <a:schemeClr val="accent6">
                    <a:lumMod val="50000"/>
                  </a:schemeClr>
                </a:solidFill>
              </a:rPr>
              <a:t> </a:t>
            </a:r>
            <a:r>
              <a:rPr lang="en-GB" sz="5200" dirty="0" err="1">
                <a:solidFill>
                  <a:schemeClr val="accent6">
                    <a:lumMod val="50000"/>
                  </a:schemeClr>
                </a:solidFill>
              </a:rPr>
              <a:t>გარემო</a:t>
            </a:r>
            <a:r>
              <a:rPr lang="en-GB" sz="5200" dirty="0">
                <a:solidFill>
                  <a:schemeClr val="accent6">
                    <a:lumMod val="50000"/>
                  </a:schemeClr>
                </a:solidFill>
              </a:rPr>
              <a:t>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პაციენტზე ზრუნვის უზრუნველყოფა მულტი</a:t>
            </a:r>
            <a:r>
              <a:rPr lang="en-GB" sz="5200" dirty="0" err="1">
                <a:solidFill>
                  <a:schemeClr val="accent6">
                    <a:lumMod val="50000"/>
                  </a:schemeClr>
                </a:solidFill>
              </a:rPr>
              <a:t>დისციპლინუ</a:t>
            </a:r>
            <a:r>
              <a:rPr lang="ka-GE" sz="5200" dirty="0">
                <a:solidFill>
                  <a:schemeClr val="accent6">
                    <a:lumMod val="50000"/>
                  </a:schemeClr>
                </a:solidFill>
              </a:rPr>
              <a:t>რ</a:t>
            </a:r>
            <a:r>
              <a:rPr lang="en-GB" sz="5200" dirty="0">
                <a:solidFill>
                  <a:schemeClr val="accent6">
                    <a:lumMod val="50000"/>
                  </a:schemeClr>
                </a:solidFill>
              </a:rPr>
              <a:t>ი </a:t>
            </a:r>
            <a:r>
              <a:rPr lang="en-GB" sz="5200" dirty="0" err="1">
                <a:solidFill>
                  <a:schemeClr val="accent6">
                    <a:lumMod val="50000"/>
                  </a:schemeClr>
                </a:solidFill>
              </a:rPr>
              <a:t>გუნდ</a:t>
            </a:r>
            <a:r>
              <a:rPr lang="ka-GE" sz="5200" dirty="0">
                <a:solidFill>
                  <a:schemeClr val="accent6">
                    <a:lumMod val="50000"/>
                  </a:schemeClr>
                </a:solidFill>
              </a:rPr>
              <a:t>ებით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გარემო </a:t>
            </a:r>
            <a:r>
              <a:rPr lang="en-GB" sz="5200" dirty="0" err="1">
                <a:solidFill>
                  <a:schemeClr val="accent6">
                    <a:lumMod val="50000"/>
                  </a:schemeClr>
                </a:solidFill>
              </a:rPr>
              <a:t>მინიმ</a:t>
            </a:r>
            <a:r>
              <a:rPr lang="ka-GE" sz="5200" dirty="0">
                <a:solidFill>
                  <a:schemeClr val="accent6">
                    <a:lumMod val="50000"/>
                  </a:schemeClr>
                </a:solidFill>
              </a:rPr>
              <a:t>ალური </a:t>
            </a:r>
            <a:r>
              <a:rPr lang="en-GB" sz="5200" dirty="0" err="1">
                <a:solidFill>
                  <a:schemeClr val="accent6">
                    <a:lumMod val="50000"/>
                  </a:schemeClr>
                </a:solidFill>
              </a:rPr>
              <a:t>შეზღუდ</a:t>
            </a:r>
            <a:r>
              <a:rPr lang="ka-GE" sz="5200" dirty="0">
                <a:solidFill>
                  <a:schemeClr val="accent6">
                    <a:lumMod val="50000"/>
                  </a:schemeClr>
                </a:solidFill>
              </a:rPr>
              <a:t>ვითა </a:t>
            </a:r>
            <a:r>
              <a:rPr lang="en-GB" sz="5200" dirty="0" err="1">
                <a:solidFill>
                  <a:schemeClr val="accent6">
                    <a:lumMod val="50000"/>
                  </a:schemeClr>
                </a:solidFill>
              </a:rPr>
              <a:t>და</a:t>
            </a:r>
            <a:r>
              <a:rPr lang="en-GB" sz="5200" dirty="0">
                <a:solidFill>
                  <a:schemeClr val="accent6">
                    <a:lumMod val="50000"/>
                  </a:schemeClr>
                </a:solidFill>
              </a:rPr>
              <a:t> </a:t>
            </a:r>
            <a:r>
              <a:rPr lang="en-GB" sz="5200" dirty="0" err="1">
                <a:solidFill>
                  <a:schemeClr val="accent6">
                    <a:lumMod val="50000"/>
                  </a:schemeClr>
                </a:solidFill>
              </a:rPr>
              <a:t>პატივისცემ</a:t>
            </a:r>
            <a:r>
              <a:rPr lang="ka-GE" sz="5200" dirty="0">
                <a:solidFill>
                  <a:schemeClr val="accent6">
                    <a:lumMod val="50000"/>
                  </a:schemeClr>
                </a:solidFill>
              </a:rPr>
              <a:t>ით</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განსხვავებული</a:t>
            </a:r>
            <a:r>
              <a:rPr lang="en-GB" sz="5200" dirty="0">
                <a:solidFill>
                  <a:schemeClr val="accent6">
                    <a:lumMod val="50000"/>
                  </a:schemeClr>
                </a:solidFill>
              </a:rPr>
              <a:t> </a:t>
            </a:r>
            <a:r>
              <a:rPr lang="en-GB" sz="5200" dirty="0" err="1">
                <a:solidFill>
                  <a:schemeClr val="accent6">
                    <a:lumMod val="50000"/>
                  </a:schemeClr>
                </a:solidFill>
              </a:rPr>
              <a:t>კულტურის</a:t>
            </a:r>
            <a:r>
              <a:rPr lang="en-GB" sz="5200" dirty="0">
                <a:solidFill>
                  <a:schemeClr val="accent6">
                    <a:lumMod val="50000"/>
                  </a:schemeClr>
                </a:solidFill>
              </a:rPr>
              <a:t> </a:t>
            </a:r>
            <a:r>
              <a:rPr lang="en-GB" sz="5200" dirty="0" err="1">
                <a:solidFill>
                  <a:schemeClr val="accent6">
                    <a:lumMod val="50000"/>
                  </a:schemeClr>
                </a:solidFill>
              </a:rPr>
              <a:t>და</a:t>
            </a:r>
            <a:r>
              <a:rPr lang="en-GB" sz="5200" dirty="0">
                <a:solidFill>
                  <a:schemeClr val="accent6">
                    <a:lumMod val="50000"/>
                  </a:schemeClr>
                </a:solidFill>
              </a:rPr>
              <a:t> </a:t>
            </a:r>
            <a:r>
              <a:rPr lang="en-GB" sz="5200" dirty="0" err="1">
                <a:solidFill>
                  <a:schemeClr val="accent6">
                    <a:lumMod val="50000"/>
                  </a:schemeClr>
                </a:solidFill>
              </a:rPr>
              <a:t>სოციალურად</a:t>
            </a:r>
            <a:r>
              <a:rPr lang="en-GB" sz="5200" dirty="0">
                <a:solidFill>
                  <a:schemeClr val="accent6">
                    <a:lumMod val="50000"/>
                  </a:schemeClr>
                </a:solidFill>
              </a:rPr>
              <a:t> </a:t>
            </a:r>
            <a:r>
              <a:rPr lang="en-GB" sz="5200" dirty="0" err="1">
                <a:solidFill>
                  <a:schemeClr val="accent6">
                    <a:lumMod val="50000"/>
                  </a:schemeClr>
                </a:solidFill>
              </a:rPr>
              <a:t>დაუცველი</a:t>
            </a:r>
            <a:r>
              <a:rPr lang="en-GB" sz="5200" dirty="0">
                <a:solidFill>
                  <a:schemeClr val="accent6">
                    <a:lumMod val="50000"/>
                  </a:schemeClr>
                </a:solidFill>
              </a:rPr>
              <a:t> </a:t>
            </a:r>
            <a:r>
              <a:rPr lang="ka-GE" sz="5200" dirty="0">
                <a:solidFill>
                  <a:schemeClr val="accent6">
                    <a:lumMod val="50000"/>
                  </a:schemeClr>
                </a:solidFill>
              </a:rPr>
              <a:t>(მოწყვლადი) </a:t>
            </a:r>
            <a:r>
              <a:rPr lang="en-GB" sz="5200" dirty="0" err="1">
                <a:solidFill>
                  <a:schemeClr val="accent6">
                    <a:lumMod val="50000"/>
                  </a:schemeClr>
                </a:solidFill>
              </a:rPr>
              <a:t>მოსახლეობის</a:t>
            </a:r>
            <a:r>
              <a:rPr lang="en-GB" sz="5200" dirty="0">
                <a:solidFill>
                  <a:schemeClr val="accent6">
                    <a:lumMod val="50000"/>
                  </a:schemeClr>
                </a:solidFill>
              </a:rPr>
              <a:t> </a:t>
            </a:r>
            <a:r>
              <a:rPr lang="en-GB" sz="5200" dirty="0" err="1">
                <a:solidFill>
                  <a:schemeClr val="accent6">
                    <a:lumMod val="50000"/>
                  </a:schemeClr>
                </a:solidFill>
              </a:rPr>
              <a:t>განსაკუთრებული</a:t>
            </a:r>
            <a:r>
              <a:rPr lang="en-GB" sz="5200" dirty="0">
                <a:solidFill>
                  <a:schemeClr val="accent6">
                    <a:lumMod val="50000"/>
                  </a:schemeClr>
                </a:solidFill>
              </a:rPr>
              <a:t> </a:t>
            </a:r>
            <a:r>
              <a:rPr lang="en-GB" sz="5200" dirty="0" err="1">
                <a:solidFill>
                  <a:schemeClr val="accent6">
                    <a:lumMod val="50000"/>
                  </a:schemeClr>
                </a:solidFill>
              </a:rPr>
              <a:t>საჭიროებები</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გაწერის </a:t>
            </a:r>
            <a:r>
              <a:rPr lang="en-GB" sz="5200" dirty="0" err="1">
                <a:solidFill>
                  <a:schemeClr val="accent6">
                    <a:lumMod val="50000"/>
                  </a:schemeClr>
                </a:solidFill>
              </a:rPr>
              <a:t>დაგეგმვ</a:t>
            </a:r>
            <a:r>
              <a:rPr lang="ka-GE" sz="5200" dirty="0">
                <a:solidFill>
                  <a:schemeClr val="accent6">
                    <a:lumMod val="50000"/>
                  </a:schemeClr>
                </a:solidFill>
              </a:rPr>
              <a:t>ა სტაციონარში მიღების </a:t>
            </a:r>
            <a:r>
              <a:rPr lang="en-GB" sz="5200" dirty="0" err="1">
                <a:solidFill>
                  <a:schemeClr val="accent6">
                    <a:lumMod val="50000"/>
                  </a:schemeClr>
                </a:solidFill>
              </a:rPr>
              <a:t>მომენტში</a:t>
            </a:r>
            <a:r>
              <a:rPr lang="en-GB" sz="5200" dirty="0">
                <a:solidFill>
                  <a:schemeClr val="accent6">
                    <a:lumMod val="50000"/>
                  </a:schemeClr>
                </a:solidFill>
              </a:rPr>
              <a:t> </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მკაფიო</a:t>
            </a:r>
            <a:r>
              <a:rPr lang="en-GB" sz="5200" dirty="0">
                <a:solidFill>
                  <a:schemeClr val="accent6">
                    <a:lumMod val="50000"/>
                  </a:schemeClr>
                </a:solidFill>
              </a:rPr>
              <a:t> </a:t>
            </a:r>
            <a:r>
              <a:rPr lang="en-GB" sz="5200" dirty="0" err="1">
                <a:solidFill>
                  <a:schemeClr val="accent6">
                    <a:lumMod val="50000"/>
                  </a:schemeClr>
                </a:solidFill>
              </a:rPr>
              <a:t>ანგარიშვალდებულება</a:t>
            </a:r>
            <a:r>
              <a:rPr lang="en-GB" sz="5200" dirty="0">
                <a:solidFill>
                  <a:schemeClr val="accent6">
                    <a:lumMod val="50000"/>
                  </a:schemeClr>
                </a:solidFill>
              </a:rPr>
              <a:t> </a:t>
            </a:r>
            <a:r>
              <a:rPr lang="en-GB" sz="5200" dirty="0" err="1">
                <a:solidFill>
                  <a:schemeClr val="accent6">
                    <a:lumMod val="50000"/>
                  </a:schemeClr>
                </a:solidFill>
              </a:rPr>
              <a:t>მომსახურების</a:t>
            </a:r>
            <a:r>
              <a:rPr lang="en-GB" sz="5200" dirty="0">
                <a:solidFill>
                  <a:schemeClr val="accent6">
                    <a:lumMod val="50000"/>
                  </a:schemeClr>
                </a:solidFill>
              </a:rPr>
              <a:t> </a:t>
            </a:r>
            <a:r>
              <a:rPr lang="en-GB" sz="5200" dirty="0" err="1">
                <a:solidFill>
                  <a:schemeClr val="accent6">
                    <a:lumMod val="50000"/>
                  </a:schemeClr>
                </a:solidFill>
              </a:rPr>
              <a:t>ეფექტურობისთვის</a:t>
            </a:r>
            <a:endParaRPr lang="en-US" sz="5200" dirty="0">
              <a:solidFill>
                <a:schemeClr val="accent6">
                  <a:lumMod val="50000"/>
                </a:schemeClr>
              </a:solidFill>
            </a:endParaRPr>
          </a:p>
          <a:p>
            <a:pPr marL="365760" lvl="1" indent="-256032">
              <a:lnSpc>
                <a:spcPct val="120000"/>
              </a:lnSpc>
              <a:buClr>
                <a:schemeClr val="accent3"/>
              </a:buClr>
              <a:buFont typeface="Georgia" pitchFamily="18" charset="0"/>
              <a:buChar char="∆"/>
            </a:pPr>
            <a:r>
              <a:rPr lang="en-GB" sz="5200" dirty="0" err="1">
                <a:solidFill>
                  <a:schemeClr val="accent6">
                    <a:lumMod val="50000"/>
                  </a:schemeClr>
                </a:solidFill>
              </a:rPr>
              <a:t>პაციენტებ</a:t>
            </a:r>
            <a:r>
              <a:rPr lang="ka-GE" sz="5200" dirty="0">
                <a:solidFill>
                  <a:schemeClr val="accent6">
                    <a:lumMod val="50000"/>
                  </a:schemeClr>
                </a:solidFill>
              </a:rPr>
              <a:t>ის </a:t>
            </a:r>
            <a:r>
              <a:rPr lang="en-GB" sz="5200" dirty="0" err="1">
                <a:solidFill>
                  <a:schemeClr val="accent6">
                    <a:lumMod val="50000"/>
                  </a:schemeClr>
                </a:solidFill>
              </a:rPr>
              <a:t>მოვლა-პატრონობის</a:t>
            </a:r>
            <a:r>
              <a:rPr lang="en-GB" sz="5200" dirty="0">
                <a:solidFill>
                  <a:schemeClr val="accent6">
                    <a:lumMod val="50000"/>
                  </a:schemeClr>
                </a:solidFill>
              </a:rPr>
              <a:t> </a:t>
            </a:r>
            <a:r>
              <a:rPr lang="ka-GE" sz="5200" dirty="0">
                <a:solidFill>
                  <a:schemeClr val="accent6">
                    <a:lumMod val="50000"/>
                  </a:schemeClr>
                </a:solidFill>
              </a:rPr>
              <a:t>უწყვეტობის </a:t>
            </a:r>
            <a:r>
              <a:rPr lang="en-GB" sz="5200" dirty="0" err="1">
                <a:solidFill>
                  <a:schemeClr val="accent6">
                    <a:lumMod val="50000"/>
                  </a:schemeClr>
                </a:solidFill>
              </a:rPr>
              <a:t>უზრუნველყოფა</a:t>
            </a:r>
            <a:r>
              <a:rPr lang="ka-GE" sz="5200" dirty="0">
                <a:solidFill>
                  <a:schemeClr val="accent6">
                    <a:lumMod val="50000"/>
                  </a:schemeClr>
                </a:solidFill>
              </a:rPr>
              <a:t>, როგორც </a:t>
            </a:r>
            <a:r>
              <a:rPr lang="en-GB" sz="5200" dirty="0" err="1">
                <a:solidFill>
                  <a:schemeClr val="accent6">
                    <a:lumMod val="50000"/>
                  </a:schemeClr>
                </a:solidFill>
              </a:rPr>
              <a:t>ფსიქიკური</a:t>
            </a:r>
            <a:r>
              <a:rPr lang="en-GB" sz="5200" dirty="0">
                <a:solidFill>
                  <a:schemeClr val="accent6">
                    <a:lumMod val="50000"/>
                  </a:schemeClr>
                </a:solidFill>
              </a:rPr>
              <a:t> </a:t>
            </a:r>
            <a:r>
              <a:rPr lang="en-GB" sz="5200" dirty="0" err="1">
                <a:solidFill>
                  <a:schemeClr val="accent6">
                    <a:lumMod val="50000"/>
                  </a:schemeClr>
                </a:solidFill>
              </a:rPr>
              <a:t>ჯანმრთელობის</a:t>
            </a:r>
            <a:r>
              <a:rPr lang="en-GB" sz="5200" dirty="0">
                <a:solidFill>
                  <a:schemeClr val="accent6">
                    <a:lumMod val="50000"/>
                  </a:schemeClr>
                </a:solidFill>
              </a:rPr>
              <a:t> </a:t>
            </a:r>
            <a:r>
              <a:rPr lang="ka-GE" sz="5200" dirty="0">
                <a:solidFill>
                  <a:schemeClr val="accent6">
                    <a:lumMod val="50000"/>
                  </a:schemeClr>
                </a:solidFill>
              </a:rPr>
              <a:t>სერვისებში, ისე სათემო </a:t>
            </a:r>
            <a:r>
              <a:rPr lang="en-GB" sz="5200" dirty="0" err="1">
                <a:solidFill>
                  <a:schemeClr val="accent6">
                    <a:lumMod val="50000"/>
                  </a:schemeClr>
                </a:solidFill>
              </a:rPr>
              <a:t>პარტნიორ</a:t>
            </a:r>
            <a:r>
              <a:rPr lang="ka-GE" sz="5200" dirty="0">
                <a:solidFill>
                  <a:schemeClr val="accent6">
                    <a:lumMod val="50000"/>
                  </a:schemeClr>
                </a:solidFill>
              </a:rPr>
              <a:t>-სერვისებში </a:t>
            </a:r>
          </a:p>
          <a:p>
            <a:pPr marL="365760" lvl="1" indent="-256032">
              <a:lnSpc>
                <a:spcPct val="120000"/>
              </a:lnSpc>
              <a:buClr>
                <a:schemeClr val="accent3"/>
              </a:buClr>
              <a:buFont typeface="Georgia" pitchFamily="18" charset="0"/>
              <a:buChar char="∆"/>
            </a:pPr>
            <a:r>
              <a:rPr lang="ka-GE" sz="5200" dirty="0">
                <a:solidFill>
                  <a:schemeClr val="accent6">
                    <a:lumMod val="50000"/>
                  </a:schemeClr>
                </a:solidFill>
              </a:rPr>
              <a:t>ჯანმრთელი </a:t>
            </a:r>
            <a:r>
              <a:rPr lang="en-GB" sz="5200" dirty="0" err="1">
                <a:solidFill>
                  <a:schemeClr val="accent6">
                    <a:lumMod val="50000"/>
                  </a:schemeClr>
                </a:solidFill>
              </a:rPr>
              <a:t>ცხოვრების</a:t>
            </a:r>
            <a:r>
              <a:rPr lang="en-GB" sz="5200" dirty="0">
                <a:solidFill>
                  <a:schemeClr val="accent6">
                    <a:lumMod val="50000"/>
                  </a:schemeClr>
                </a:solidFill>
              </a:rPr>
              <a:t> </a:t>
            </a:r>
            <a:r>
              <a:rPr lang="en-GB" sz="5200" dirty="0" err="1">
                <a:solidFill>
                  <a:schemeClr val="accent6">
                    <a:lumMod val="50000"/>
                  </a:schemeClr>
                </a:solidFill>
              </a:rPr>
              <a:t>წესის</a:t>
            </a:r>
            <a:r>
              <a:rPr lang="en-GB" sz="5200" dirty="0">
                <a:solidFill>
                  <a:schemeClr val="accent6">
                    <a:lumMod val="50000"/>
                  </a:schemeClr>
                </a:solidFill>
              </a:rPr>
              <a:t> </a:t>
            </a:r>
            <a:r>
              <a:rPr lang="en-GB" sz="5200" dirty="0" err="1">
                <a:solidFill>
                  <a:schemeClr val="accent6">
                    <a:lumMod val="50000"/>
                  </a:schemeClr>
                </a:solidFill>
              </a:rPr>
              <a:t>ხელშეწყობა</a:t>
            </a:r>
            <a:r>
              <a:rPr lang="en-GB" sz="5200" dirty="0">
                <a:solidFill>
                  <a:schemeClr val="accent6">
                    <a:lumMod val="50000"/>
                  </a:schemeClr>
                </a:solidFill>
              </a:rPr>
              <a:t> </a:t>
            </a:r>
            <a:r>
              <a:rPr lang="en-GB" sz="5200" dirty="0" err="1">
                <a:solidFill>
                  <a:schemeClr val="accent6">
                    <a:lumMod val="50000"/>
                  </a:schemeClr>
                </a:solidFill>
              </a:rPr>
              <a:t>და</a:t>
            </a:r>
            <a:r>
              <a:rPr lang="en-GB" sz="5200" dirty="0">
                <a:solidFill>
                  <a:schemeClr val="accent6">
                    <a:lumMod val="50000"/>
                  </a:schemeClr>
                </a:solidFill>
              </a:rPr>
              <a:t> </a:t>
            </a:r>
            <a:r>
              <a:rPr lang="en-GB" sz="5200" dirty="0" err="1">
                <a:solidFill>
                  <a:schemeClr val="accent6">
                    <a:lumMod val="50000"/>
                  </a:schemeClr>
                </a:solidFill>
              </a:rPr>
              <a:t>რეაბილიტაცი</a:t>
            </a:r>
            <a:r>
              <a:rPr lang="ka-GE" sz="5200" dirty="0">
                <a:solidFill>
                  <a:schemeClr val="accent6">
                    <a:lumMod val="50000"/>
                  </a:schemeClr>
                </a:solidFill>
              </a:rPr>
              <a:t>ური </a:t>
            </a:r>
            <a:r>
              <a:rPr lang="en-GB" sz="5200" dirty="0" err="1">
                <a:solidFill>
                  <a:schemeClr val="accent6">
                    <a:lumMod val="50000"/>
                  </a:schemeClr>
                </a:solidFill>
              </a:rPr>
              <a:t>მიდგომა</a:t>
            </a:r>
            <a:r>
              <a:rPr lang="ka-GE" sz="5200" dirty="0">
                <a:solidFill>
                  <a:schemeClr val="accent6">
                    <a:lumMod val="50000"/>
                  </a:schemeClr>
                </a:solidFill>
              </a:rPr>
              <a:t> და სხვა..</a:t>
            </a:r>
            <a:endParaRPr lang="en-US" sz="5200" dirty="0">
              <a:solidFill>
                <a:schemeClr val="accent6">
                  <a:lumMod val="50000"/>
                </a:schemeClr>
              </a:solidFill>
            </a:endParaRPr>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2099320"/>
          </a:xfrm>
        </p:spPr>
        <p:txBody>
          <a:bodyPr>
            <a:normAutofit/>
          </a:bodyPr>
          <a:lstStyle/>
          <a:p>
            <a:r>
              <a:rPr lang="ka-GE" b="1" dirty="0"/>
              <a:t>სტანდარტების კრიტერიუმები ჯგუფდება, როგორც </a:t>
            </a:r>
            <a:br>
              <a:rPr lang="ka-GE" b="1" dirty="0"/>
            </a:br>
            <a:r>
              <a:rPr lang="ka-GE" b="1" dirty="0"/>
              <a:t>ტიპი 1, 2 და/ან 3. </a:t>
            </a:r>
            <a:endParaRPr lang="en-US" dirty="0"/>
          </a:p>
        </p:txBody>
      </p:sp>
      <p:sp>
        <p:nvSpPr>
          <p:cNvPr id="3" name="Content Placeholder 2"/>
          <p:cNvSpPr>
            <a:spLocks noGrp="1"/>
          </p:cNvSpPr>
          <p:nvPr>
            <p:ph idx="1"/>
          </p:nvPr>
        </p:nvSpPr>
        <p:spPr>
          <a:xfrm>
            <a:off x="457200" y="2924944"/>
            <a:ext cx="8229600" cy="3201219"/>
          </a:xfrm>
        </p:spPr>
        <p:txBody>
          <a:bodyPr>
            <a:normAutofit fontScale="77500" lnSpcReduction="20000"/>
          </a:bodyPr>
          <a:lstStyle/>
          <a:p>
            <a:pPr lvl="0"/>
            <a:r>
              <a:rPr lang="ka-GE" b="1" dirty="0"/>
              <a:t>ტიპი 1:</a:t>
            </a:r>
            <a:r>
              <a:rPr lang="ka-GE" dirty="0"/>
              <a:t> ძირითადი სტანდარტები. </a:t>
            </a:r>
          </a:p>
          <a:p>
            <a:pPr lvl="1"/>
            <a:r>
              <a:rPr lang="ka-GE" dirty="0"/>
              <a:t>პრაქტიკულად ეს სამართლებრივი მოთხოვნებია და მათი შეუსრულებლობა გამოიწვევს პაციენტის უსაფრთხოების, უფლებების ან ღირსების, ან / და კანონის დარღვევას. ეს სტანდარტები ასევე მოიცავს მზრუნველობის საფუძვლებს, მათ შორის, მტკიცებულებაზე დაფუძნებულ ზრუნვასა და მკურნალობას. </a:t>
            </a:r>
            <a:endParaRPr lang="en-US" dirty="0"/>
          </a:p>
          <a:p>
            <a:pPr lvl="0"/>
            <a:r>
              <a:rPr lang="ka-GE" b="1" dirty="0"/>
              <a:t>ტიპი 2:</a:t>
            </a:r>
            <a:r>
              <a:rPr lang="ka-GE" dirty="0"/>
              <a:t> მოსალოდნელი სტანდარტები, რასაც ყველა მომსახურება/სერვისი უნდა აკმაყოფილებდეს.</a:t>
            </a:r>
            <a:endParaRPr lang="en-US" dirty="0"/>
          </a:p>
          <a:p>
            <a:pPr lvl="0"/>
            <a:r>
              <a:rPr lang="ka-GE" b="1" dirty="0"/>
              <a:t>ტიპი 3:</a:t>
            </a:r>
            <a:r>
              <a:rPr lang="ka-GE" dirty="0"/>
              <a:t> სასურველი სტანდარტი, რომელსაც მაღალი ხარისხის მომსახურება/სერვისები უნდა აკმაყოფილებდეს.</a:t>
            </a:r>
            <a:endParaRPr lang="en-US" dirty="0"/>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fontScale="90000"/>
          </a:bodyPr>
          <a:lstStyle/>
          <a:p>
            <a:r>
              <a:rPr lang="ka-GE" dirty="0"/>
              <a:t>სტანდარტები მოცემულია ცხრილის სახით</a:t>
            </a:r>
            <a:endParaRPr lang="en-US" dirty="0"/>
          </a:p>
        </p:txBody>
      </p:sp>
      <p:pic>
        <p:nvPicPr>
          <p:cNvPr id="2051" name="Picture 3"/>
          <p:cNvPicPr>
            <a:picLocks noGrp="1" noChangeAspect="1" noChangeArrowheads="1"/>
          </p:cNvPicPr>
          <p:nvPr>
            <p:ph idx="1"/>
          </p:nvPr>
        </p:nvPicPr>
        <p:blipFill>
          <a:blip r:embed="rId2" cstate="print"/>
          <a:stretch>
            <a:fillRect/>
          </a:stretch>
        </p:blipFill>
        <p:spPr bwMode="auto">
          <a:xfrm>
            <a:off x="762000" y="1676400"/>
            <a:ext cx="7512748" cy="4564847"/>
          </a:xfrm>
          <a:prstGeom prst="rect">
            <a:avLst/>
          </a:prstGeom>
          <a:noFill/>
          <a:ln w="9525">
            <a:noFill/>
            <a:miter lim="800000"/>
            <a:headEnd/>
            <a:tailEnd/>
          </a:ln>
        </p:spPr>
      </p:pic>
      <p:sp>
        <p:nvSpPr>
          <p:cNvPr id="7" name="Slide Number Placeholder 6"/>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6E86A98-3A22-42DC-B6ED-1E86BEE8B727}" type="slidenum">
              <a:rPr lang="en-US" smtClean="0"/>
              <a:pPr/>
              <a:t>13</a:t>
            </a:fld>
            <a:endParaRPr lang="en-US"/>
          </a:p>
        </p:txBody>
      </p:sp>
      <p:pic>
        <p:nvPicPr>
          <p:cNvPr id="2050" name="Picture 2"/>
          <p:cNvPicPr>
            <a:picLocks noGrp="1" noChangeAspect="1" noChangeArrowheads="1"/>
          </p:cNvPicPr>
          <p:nvPr>
            <p:ph idx="4294967295"/>
          </p:nvPr>
        </p:nvPicPr>
        <p:blipFill>
          <a:blip r:embed="rId3" cstate="print"/>
          <a:srcRect/>
          <a:stretch>
            <a:fillRect/>
          </a:stretch>
        </p:blipFill>
        <p:spPr bwMode="auto">
          <a:xfrm>
            <a:off x="533400" y="488950"/>
            <a:ext cx="8243887" cy="63690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a:bodyPr>
          <a:lstStyle/>
          <a:p>
            <a:pPr lvl="0"/>
            <a:r>
              <a:rPr lang="en-US" b="1" dirty="0" err="1"/>
              <a:t>მოსალოდნელი</a:t>
            </a:r>
            <a:r>
              <a:rPr lang="en-US" b="1" dirty="0"/>
              <a:t> </a:t>
            </a:r>
            <a:r>
              <a:rPr lang="en-US" b="1" dirty="0" err="1"/>
              <a:t>შედეგები</a:t>
            </a:r>
            <a:endParaRPr lang="en-US" dirty="0"/>
          </a:p>
        </p:txBody>
      </p:sp>
      <p:sp>
        <p:nvSpPr>
          <p:cNvPr id="3" name="Content Placeholder 2"/>
          <p:cNvSpPr>
            <a:spLocks noGrp="1"/>
          </p:cNvSpPr>
          <p:nvPr>
            <p:ph idx="1"/>
          </p:nvPr>
        </p:nvSpPr>
        <p:spPr>
          <a:xfrm>
            <a:off x="457200" y="1828800"/>
            <a:ext cx="8229600" cy="4745736"/>
          </a:xfrm>
        </p:spPr>
        <p:txBody>
          <a:bodyPr>
            <a:normAutofit fontScale="85000" lnSpcReduction="20000"/>
          </a:bodyPr>
          <a:lstStyle/>
          <a:p>
            <a:r>
              <a:rPr lang="ka-GE" b="1" dirty="0">
                <a:solidFill>
                  <a:srgbClr val="FF0000"/>
                </a:solidFill>
              </a:rPr>
              <a:t>უზრუნველყოფილია  “კარგი ფსიქიკური ჯანდაცვა “</a:t>
            </a:r>
          </a:p>
          <a:p>
            <a:pPr lvl="1"/>
            <a:r>
              <a:rPr lang="ka-GE" dirty="0"/>
              <a:t>ფჯ  სტაციონარის კომპლექსური სტანდარტების დანერგვა პაციენტს მაღალი ხარისხის მკურნალობის და მოვლის ხელმისაწვდომობის გარკვეულ გარანტიებს უქმნის</a:t>
            </a:r>
            <a:endParaRPr lang="en-US" dirty="0"/>
          </a:p>
          <a:p>
            <a:pPr>
              <a:buNone/>
            </a:pPr>
            <a:endParaRPr lang="ka-GE" dirty="0"/>
          </a:p>
          <a:p>
            <a:pPr marL="514350" indent="-514350">
              <a:buFont typeface="+mj-lt"/>
              <a:buAutoNum type="arabicPeriod"/>
            </a:pPr>
            <a:r>
              <a:rPr lang="ka-GE" b="1" dirty="0">
                <a:solidFill>
                  <a:schemeClr val="accent5">
                    <a:lumMod val="50000"/>
                  </a:schemeClr>
                </a:solidFill>
              </a:rPr>
              <a:t>სტანდარტები იძლევა სტაციონარული სერვისების ხარისხის შეფასების საშუალებას</a:t>
            </a:r>
          </a:p>
          <a:p>
            <a:pPr marL="514350" indent="-514350">
              <a:buFont typeface="+mj-lt"/>
              <a:buAutoNum type="arabicPeriod"/>
            </a:pPr>
            <a:r>
              <a:rPr lang="ka-GE" b="1" dirty="0">
                <a:solidFill>
                  <a:srgbClr val="00B050"/>
                </a:solidFill>
              </a:rPr>
              <a:t>ფსიქიკური ჯანდაცვის სპეციალისტებმა მიიღეს პროფესიული საქმიანობის მკაფიო ჩარჩოები</a:t>
            </a:r>
          </a:p>
          <a:p>
            <a:pPr marL="514350" indent="-514350">
              <a:buFont typeface="+mj-lt"/>
              <a:buAutoNum type="arabicPeriod"/>
            </a:pPr>
            <a:r>
              <a:rPr lang="ka-GE" b="1" dirty="0">
                <a:solidFill>
                  <a:schemeClr val="accent5">
                    <a:lumMod val="50000"/>
                  </a:schemeClr>
                </a:solidFill>
              </a:rPr>
              <a:t>პაციენტებს მეტი წარმოდგენა და უკუკავშირი ექნებათ ფსიქიკური ჯანმრთელობის სამსახურებზე, პაციენტის უფლებებსა და მკურნალობის/ზრუნვის მოსალოდნელ შედეგებზე. </a:t>
            </a:r>
            <a:endParaRPr lang="en-US" b="1" dirty="0">
              <a:solidFill>
                <a:schemeClr val="accent5">
                  <a:lumMod val="50000"/>
                </a:schemeClr>
              </a:solidFill>
            </a:endParaRPr>
          </a:p>
        </p:txBody>
      </p:sp>
      <p:sp>
        <p:nvSpPr>
          <p:cNvPr id="6" name="Slide Number Placeholder 5"/>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err="1"/>
              <a:t>აუდიტის</a:t>
            </a:r>
            <a:r>
              <a:rPr lang="en-US" b="1" dirty="0"/>
              <a:t> </a:t>
            </a:r>
            <a:r>
              <a:rPr lang="en-US" b="1" dirty="0" err="1"/>
              <a:t>კრიტერიუმები</a:t>
            </a:r>
            <a:endParaRPr lang="en-US" dirty="0"/>
          </a:p>
        </p:txBody>
      </p:sp>
      <p:sp>
        <p:nvSpPr>
          <p:cNvPr id="3" name="Content Placeholder 2"/>
          <p:cNvSpPr>
            <a:spLocks noGrp="1"/>
          </p:cNvSpPr>
          <p:nvPr>
            <p:ph idx="1"/>
          </p:nvPr>
        </p:nvSpPr>
        <p:spPr/>
        <p:txBody>
          <a:bodyPr>
            <a:normAutofit fontScale="77500" lnSpcReduction="20000"/>
          </a:bodyPr>
          <a:lstStyle/>
          <a:p>
            <a:r>
              <a:rPr lang="ka-GE" b="1" dirty="0">
                <a:solidFill>
                  <a:srgbClr val="FF0000"/>
                </a:solidFill>
              </a:rPr>
              <a:t>აუდიტის კრიტერიუმები (ინდიკატორები) შეეხება სამედიცინო მომსახურების სტრუქტურას, პროცესსა და გამოსავლებს. </a:t>
            </a:r>
          </a:p>
          <a:p>
            <a:pPr lvl="1"/>
            <a:r>
              <a:rPr lang="ka-GE" dirty="0"/>
              <a:t>აღნიშნული სტანდარტები მნიშვნელოვანია დაწესებულების საქმიანობის შეფასების პროცესში (მარეგულირებელი სტრუქტურების ან პროფესიული თემის მხრიდან) და სერვისებს თვითგაუმჯობესებაში ეხმარება</a:t>
            </a:r>
            <a:endParaRPr lang="en-US" dirty="0"/>
          </a:p>
          <a:p>
            <a:r>
              <a:rPr lang="ka-GE" b="1" dirty="0">
                <a:solidFill>
                  <a:srgbClr val="00B050"/>
                </a:solidFill>
              </a:rPr>
              <a:t>დაწესებულება/სტრუქტურული ერთეული ყოველწლიურად ავსებს თვითშეფასების კითხვარს. </a:t>
            </a:r>
          </a:p>
          <a:p>
            <a:pPr lvl="1"/>
            <a:r>
              <a:rPr lang="ka-GE" dirty="0"/>
              <a:t>თვითშეფასების კითხვარში პირველი ტიპის ანუ სამართლებრივი მოთხოვნების დაუკმაყოფილებლობა თუ იკვეთება, დაწესებულების მენეჯმენტი მნიშვნელოვან ცვლილებას საჭიროებს; </a:t>
            </a:r>
          </a:p>
          <a:p>
            <a:pPr lvl="1"/>
            <a:r>
              <a:rPr lang="ka-GE" dirty="0"/>
              <a:t>მეორე ტიპის არსებულ მოთხოვნებთან, სულ მცირე, 80% -ით შესაბამისობა - ზრუნვის გაუმჯობესების საჭიროებაზე მიუთითებს. </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გმადლობთ!</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z="4000" dirty="0"/>
              <a:t>ფსიქიატრიული ჰოსპიტალური სამსახური </a:t>
            </a:r>
            <a:endParaRPr lang="en-US" dirty="0"/>
          </a:p>
        </p:txBody>
      </p:sp>
      <p:sp>
        <p:nvSpPr>
          <p:cNvPr id="3" name="Content Placeholder 2"/>
          <p:cNvSpPr>
            <a:spLocks noGrp="1"/>
          </p:cNvSpPr>
          <p:nvPr>
            <p:ph idx="1"/>
          </p:nvPr>
        </p:nvSpPr>
        <p:spPr/>
        <p:txBody>
          <a:bodyPr>
            <a:normAutofit/>
          </a:bodyPr>
          <a:lstStyle/>
          <a:p>
            <a:r>
              <a:rPr lang="ka-GE" dirty="0"/>
              <a:t>წარმოადგენს  მესამეული ჯანდაცვის რგოლს</a:t>
            </a:r>
          </a:p>
          <a:p>
            <a:r>
              <a:rPr lang="ka-GE" dirty="0"/>
              <a:t>ემსახურება ფსიქიკური აშლილობის მქონე პირებს,  რომლებსაც სპეციალიზირებული სტაციონარული დახმარება ესაჭიროებათ. </a:t>
            </a:r>
          </a:p>
          <a:p>
            <a:r>
              <a:rPr lang="ka-GE" dirty="0"/>
              <a:t>სერვისში მომსახურება ხორციელდება </a:t>
            </a:r>
            <a:br>
              <a:rPr lang="ka-GE" dirty="0"/>
            </a:br>
            <a:r>
              <a:rPr lang="ka-GE" b="1" dirty="0"/>
              <a:t>ბიო-ფსიქო-სოციალური მოდელისა და </a:t>
            </a:r>
            <a:r>
              <a:rPr lang="ka-GE" b="1" dirty="0">
                <a:solidFill>
                  <a:schemeClr val="accent4">
                    <a:lumMod val="50000"/>
                  </a:schemeClr>
                </a:solidFill>
              </a:rPr>
              <a:t>მულტიდისციპლინური მიდგომის პრინციპებით.</a:t>
            </a:r>
            <a:endParaRPr lang="en-US" b="1" dirty="0">
              <a:solidFill>
                <a:schemeClr val="accent4">
                  <a:lumMod val="50000"/>
                </a:schemeClr>
              </a:solidFill>
            </a:endParaRPr>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err="1"/>
              <a:t>პროტოკოლის</a:t>
            </a:r>
            <a:r>
              <a:rPr lang="en-US" b="1" dirty="0"/>
              <a:t> </a:t>
            </a:r>
            <a:r>
              <a:rPr lang="en-US" b="1" dirty="0" err="1"/>
              <a:t>მიზანი</a:t>
            </a:r>
            <a:endParaRPr lang="en-US" dirty="0"/>
          </a:p>
        </p:txBody>
      </p:sp>
      <p:sp>
        <p:nvSpPr>
          <p:cNvPr id="3" name="Content Placeholder 2"/>
          <p:cNvSpPr>
            <a:spLocks noGrp="1"/>
          </p:cNvSpPr>
          <p:nvPr>
            <p:ph idx="1"/>
          </p:nvPr>
        </p:nvSpPr>
        <p:spPr/>
        <p:txBody>
          <a:bodyPr/>
          <a:lstStyle/>
          <a:p>
            <a:r>
              <a:rPr lang="ka-GE" dirty="0"/>
              <a:t>ფსიქიკური აშლილობების მქონე პირთა სტაციონარული მკურნალობის სტანდარტიზაცია</a:t>
            </a:r>
          </a:p>
          <a:p>
            <a:endParaRPr lang="ka-GE" b="1" u="sng" dirty="0">
              <a:solidFill>
                <a:srgbClr val="FF0000"/>
              </a:solidFill>
            </a:endParaRPr>
          </a:p>
          <a:p>
            <a:pPr lvl="1"/>
            <a:r>
              <a:rPr lang="ka-GE" b="1" u="sng" dirty="0">
                <a:solidFill>
                  <a:srgbClr val="FF0000"/>
                </a:solidFill>
              </a:rPr>
              <a:t>შედეგი: </a:t>
            </a:r>
            <a:r>
              <a:rPr lang="ka-GE" b="1" dirty="0">
                <a:solidFill>
                  <a:srgbClr val="FF0000"/>
                </a:solidFill>
              </a:rPr>
              <a:t>სტაციონარული  სერვისით  მოსარგებლე ფსიქიკური აშლილობების მქონე პირთა  მკურნალობის </a:t>
            </a:r>
            <a:r>
              <a:rPr lang="en-US" b="1" dirty="0">
                <a:solidFill>
                  <a:srgbClr val="FF0000"/>
                </a:solidFill>
              </a:rPr>
              <a:t>ხარისხის გაუმჯობესება </a:t>
            </a:r>
            <a:r>
              <a:rPr lang="ka-GE" b="1" dirty="0">
                <a:solidFill>
                  <a:srgbClr val="FF0000"/>
                </a:solidFill>
              </a:rPr>
              <a:t> </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3600" b="1" dirty="0" err="1"/>
              <a:t>პროტოკოლით</a:t>
            </a:r>
            <a:r>
              <a:rPr lang="en-US" sz="3600" b="1" dirty="0"/>
              <a:t> </a:t>
            </a:r>
            <a:r>
              <a:rPr lang="en-US" sz="3600" b="1" dirty="0" err="1"/>
              <a:t>მოცული</a:t>
            </a:r>
            <a:r>
              <a:rPr lang="en-US" sz="3600" b="1" dirty="0"/>
              <a:t> </a:t>
            </a:r>
            <a:r>
              <a:rPr lang="en-US" sz="3600" b="1" dirty="0" err="1"/>
              <a:t>კლინიკური</a:t>
            </a:r>
            <a:r>
              <a:rPr lang="en-US" sz="3600" b="1" dirty="0"/>
              <a:t> </a:t>
            </a:r>
            <a:r>
              <a:rPr lang="en-US" sz="3600" b="1" dirty="0" err="1"/>
              <a:t>მდგომარეობები</a:t>
            </a:r>
            <a:r>
              <a:rPr lang="en-US" sz="3600" b="1" dirty="0"/>
              <a:t> </a:t>
            </a:r>
            <a:r>
              <a:rPr lang="en-US" sz="3600" b="1" dirty="0" err="1"/>
              <a:t>და</a:t>
            </a:r>
            <a:r>
              <a:rPr lang="en-US" sz="3600" b="1" dirty="0"/>
              <a:t> </a:t>
            </a:r>
            <a:r>
              <a:rPr lang="en-US" sz="3600" b="1" dirty="0" err="1"/>
              <a:t>ჩარევები</a:t>
            </a:r>
            <a:r>
              <a:rPr lang="en-US" sz="3600" b="1" dirty="0"/>
              <a:t> </a:t>
            </a:r>
            <a:endParaRPr lang="en-US" sz="3600" dirty="0"/>
          </a:p>
        </p:txBody>
      </p:sp>
      <p:sp>
        <p:nvSpPr>
          <p:cNvPr id="3" name="Content Placeholder 2"/>
          <p:cNvSpPr>
            <a:spLocks noGrp="1"/>
          </p:cNvSpPr>
          <p:nvPr>
            <p:ph idx="1"/>
          </p:nvPr>
        </p:nvSpPr>
        <p:spPr/>
        <p:txBody>
          <a:bodyPr>
            <a:normAutofit/>
          </a:bodyPr>
          <a:lstStyle/>
          <a:p>
            <a:r>
              <a:rPr lang="en-US" dirty="0" err="1"/>
              <a:t>კოდი</a:t>
            </a:r>
            <a:r>
              <a:rPr lang="en-US" dirty="0"/>
              <a:t> ICD 10</a:t>
            </a:r>
            <a:r>
              <a:rPr lang="ka-GE" dirty="0"/>
              <a:t>-ის </a:t>
            </a:r>
            <a:r>
              <a:rPr lang="en-US" dirty="0"/>
              <a:t>V </a:t>
            </a:r>
            <a:r>
              <a:rPr lang="ka-GE" dirty="0"/>
              <a:t>თავში </a:t>
            </a:r>
            <a:r>
              <a:rPr lang="en-US" dirty="0"/>
              <a:t>(</a:t>
            </a:r>
            <a:r>
              <a:rPr lang="ka-GE" dirty="0"/>
              <a:t>ფსიქიატრია) მითითებული დიაგნოზების ჩამონათვალი</a:t>
            </a:r>
            <a:endParaRPr lang="en-US" dirty="0"/>
          </a:p>
          <a:p>
            <a:pPr lvl="1"/>
            <a:r>
              <a:rPr lang="ka-GE" sz="2400" dirty="0"/>
              <a:t>თავსებადი</a:t>
            </a:r>
            <a:r>
              <a:rPr lang="en-US" sz="2400" dirty="0"/>
              <a:t> </a:t>
            </a:r>
            <a:r>
              <a:rPr lang="en-GB" sz="2400" dirty="0" err="1"/>
              <a:t>ფსიქიკური</a:t>
            </a:r>
            <a:r>
              <a:rPr lang="en-GB" sz="2400" dirty="0"/>
              <a:t> </a:t>
            </a:r>
            <a:r>
              <a:rPr lang="en-GB" sz="2400" dirty="0" err="1"/>
              <a:t>ჯანმრთელობ</a:t>
            </a:r>
            <a:r>
              <a:rPr lang="ka-GE" sz="2400" dirty="0"/>
              <a:t>ის პროგრამის  </a:t>
            </a:r>
            <a:r>
              <a:rPr lang="en-GB" sz="2400" dirty="0" err="1"/>
              <a:t>სტაციონარული</a:t>
            </a:r>
            <a:r>
              <a:rPr lang="en-GB" sz="2400" dirty="0"/>
              <a:t> </a:t>
            </a:r>
            <a:r>
              <a:rPr lang="en-GB" sz="2400" dirty="0" err="1"/>
              <a:t>მომსახურებ</a:t>
            </a:r>
            <a:r>
              <a:rPr lang="ka-GE" sz="2400" dirty="0"/>
              <a:t>ის კომპონენტით განსაზღვრულმდგომარეობებთან</a:t>
            </a:r>
            <a:endParaRPr lang="en-US" sz="24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პროტოკოლის</a:t>
            </a:r>
            <a:r>
              <a:rPr lang="en-US" b="1" dirty="0"/>
              <a:t> </a:t>
            </a:r>
            <a:r>
              <a:rPr lang="en-US" b="1" dirty="0" err="1"/>
              <a:t>შემუშავების</a:t>
            </a:r>
            <a:r>
              <a:rPr lang="en-US" b="1" dirty="0"/>
              <a:t> </a:t>
            </a:r>
            <a:r>
              <a:rPr lang="en-US" b="1" dirty="0" err="1"/>
              <a:t>მეთოდოლოგია</a:t>
            </a:r>
            <a:endParaRPr lang="en-US" dirty="0"/>
          </a:p>
        </p:txBody>
      </p:sp>
      <p:sp>
        <p:nvSpPr>
          <p:cNvPr id="3" name="Content Placeholder 2"/>
          <p:cNvSpPr>
            <a:spLocks noGrp="1"/>
          </p:cNvSpPr>
          <p:nvPr>
            <p:ph sz="half" idx="1"/>
          </p:nvPr>
        </p:nvSpPr>
        <p:spPr/>
        <p:txBody>
          <a:bodyPr>
            <a:normAutofit/>
          </a:bodyPr>
          <a:lstStyle/>
          <a:p>
            <a:r>
              <a:rPr lang="en-GB" dirty="0"/>
              <a:t>Royal College of Psychiatrists</a:t>
            </a:r>
            <a:r>
              <a:rPr lang="ka-GE" dirty="0"/>
              <a:t>: </a:t>
            </a:r>
            <a:r>
              <a:rPr lang="en-GB" dirty="0"/>
              <a:t>Standards for Inpatient Mental Health Services</a:t>
            </a:r>
            <a:endParaRPr lang="en-US" dirty="0"/>
          </a:p>
          <a:p>
            <a:pPr lvl="1"/>
            <a:r>
              <a:rPr lang="en-GB" dirty="0"/>
              <a:t>Editors: Jen Perry, Lucy Palmer, Peter Thompson, Adrian Worrall, Jane </a:t>
            </a:r>
            <a:r>
              <a:rPr lang="en-GB" dirty="0" err="1"/>
              <a:t>Chittenden</a:t>
            </a:r>
            <a:r>
              <a:rPr lang="en-GB" dirty="0"/>
              <a:t>, Matt </a:t>
            </a:r>
            <a:r>
              <a:rPr lang="en-GB" dirty="0" err="1"/>
              <a:t>Bonnamy</a:t>
            </a:r>
            <a:r>
              <a:rPr lang="ka-GE" dirty="0"/>
              <a:t>; </a:t>
            </a:r>
            <a:r>
              <a:rPr lang="en-GB" dirty="0"/>
              <a:t>Publication Code: CCQI200</a:t>
            </a:r>
            <a:r>
              <a:rPr lang="ka-GE" dirty="0"/>
              <a:t>; 2014 </a:t>
            </a:r>
            <a:r>
              <a:rPr lang="ka-GE" sz="1500" u="sng" dirty="0">
                <a:hlinkClick r:id="rId2"/>
              </a:rPr>
              <a:t>https://www.rcpsych.ac.uk/pdf/RCPsych_Standards_In_2016.pdf</a:t>
            </a:r>
            <a:endParaRPr lang="en-US" dirty="0"/>
          </a:p>
          <a:p>
            <a:endParaRPr lang="en-US" dirty="0"/>
          </a:p>
        </p:txBody>
      </p:sp>
      <p:pic>
        <p:nvPicPr>
          <p:cNvPr id="1026" name="Picture 2"/>
          <p:cNvPicPr>
            <a:picLocks noGrp="1" noChangeAspect="1" noChangeArrowheads="1"/>
          </p:cNvPicPr>
          <p:nvPr>
            <p:ph sz="half" idx="2"/>
          </p:nvPr>
        </p:nvPicPr>
        <p:blipFill>
          <a:blip r:embed="rId3" cstate="print"/>
          <a:stretch>
            <a:fillRect/>
          </a:stretch>
        </p:blipFill>
        <p:spPr bwMode="auto">
          <a:xfrm>
            <a:off x="4270375" y="2002366"/>
            <a:ext cx="3657600" cy="3767667"/>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D6E86A98-3A22-42DC-B6ED-1E86BEE8B727}"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პროტოკოლის</a:t>
            </a:r>
            <a:r>
              <a:rPr lang="en-US" b="1" dirty="0"/>
              <a:t> </a:t>
            </a:r>
            <a:r>
              <a:rPr lang="en-US" b="1" dirty="0" err="1"/>
              <a:t>შემუშავების</a:t>
            </a:r>
            <a:r>
              <a:rPr lang="en-US" b="1" dirty="0"/>
              <a:t> </a:t>
            </a:r>
            <a:r>
              <a:rPr lang="en-US" b="1" dirty="0" err="1"/>
              <a:t>მეთოდოლოგია</a:t>
            </a:r>
            <a:endParaRPr lang="en-US" dirty="0"/>
          </a:p>
        </p:txBody>
      </p:sp>
      <p:sp>
        <p:nvSpPr>
          <p:cNvPr id="3" name="Content Placeholder 2"/>
          <p:cNvSpPr>
            <a:spLocks noGrp="1"/>
          </p:cNvSpPr>
          <p:nvPr>
            <p:ph idx="1"/>
          </p:nvPr>
        </p:nvSpPr>
        <p:spPr/>
        <p:txBody>
          <a:bodyPr>
            <a:normAutofit fontScale="47500" lnSpcReduction="20000"/>
          </a:bodyPr>
          <a:lstStyle/>
          <a:p>
            <a:r>
              <a:rPr lang="ka-GE" dirty="0"/>
              <a:t>განსხვავებული მოსაზრების მოძიების მიზნით, მუშაობის პროცესში  ასევე გამოყენებულია სხვა ანალოგიური დოკუმენტები </a:t>
            </a:r>
            <a:endParaRPr lang="en-US" dirty="0"/>
          </a:p>
          <a:p>
            <a:pPr lvl="1"/>
            <a:r>
              <a:rPr lang="en-GB" sz="2900" dirty="0"/>
              <a:t>WHO quality rights tool kit: assessing and improving quality and human rights in mental health and</a:t>
            </a:r>
            <a:r>
              <a:rPr lang="ka-GE" sz="2900" dirty="0"/>
              <a:t> </a:t>
            </a:r>
            <a:r>
              <a:rPr lang="en-GB" sz="2900" dirty="0"/>
              <a:t>social care facilities. </a:t>
            </a:r>
            <a:r>
              <a:rPr lang="en-US" sz="2900" dirty="0"/>
              <a:t> </a:t>
            </a:r>
          </a:p>
          <a:p>
            <a:pPr lvl="1"/>
            <a:r>
              <a:rPr lang="en-GB" sz="2900" dirty="0"/>
              <a:t>Mental health policy, plans and programmes</a:t>
            </a:r>
            <a:r>
              <a:rPr lang="ka-GE" sz="2900" dirty="0"/>
              <a:t> (2005) </a:t>
            </a:r>
            <a:r>
              <a:rPr lang="en-GB" sz="2900" dirty="0"/>
              <a:t>WHO mental health policy and service guidance package </a:t>
            </a:r>
            <a:r>
              <a:rPr lang="en-US" sz="2900" dirty="0"/>
              <a:t> </a:t>
            </a:r>
          </a:p>
          <a:p>
            <a:pPr lvl="1"/>
            <a:r>
              <a:rPr lang="en-GB" sz="2900" dirty="0"/>
              <a:t>Standards for Mental Health Services in Nova Scotia</a:t>
            </a:r>
            <a:r>
              <a:rPr lang="ka-GE" sz="2900" dirty="0"/>
              <a:t>  - </a:t>
            </a:r>
            <a:r>
              <a:rPr lang="en-GB" sz="2900" dirty="0"/>
              <a:t>Mental Health Inpatient Services Standards</a:t>
            </a:r>
            <a:r>
              <a:rPr lang="ka-GE" sz="2900" dirty="0"/>
              <a:t>, </a:t>
            </a:r>
            <a:r>
              <a:rPr lang="en-US" sz="2900" dirty="0"/>
              <a:t> </a:t>
            </a:r>
            <a:r>
              <a:rPr lang="en-GB" sz="2900" dirty="0"/>
              <a:t>2013 </a:t>
            </a:r>
          </a:p>
          <a:p>
            <a:pPr lvl="1"/>
            <a:r>
              <a:rPr lang="en-GB" sz="2900" dirty="0"/>
              <a:t>Accreditation Workbook for Mental Health Services</a:t>
            </a:r>
            <a:r>
              <a:rPr lang="ka-GE" sz="2900" dirty="0"/>
              <a:t> (</a:t>
            </a:r>
            <a:r>
              <a:rPr lang="en-GB" sz="2900" dirty="0"/>
              <a:t>2014</a:t>
            </a:r>
            <a:r>
              <a:rPr lang="ka-GE" sz="2900" dirty="0"/>
              <a:t>)  </a:t>
            </a:r>
            <a:r>
              <a:rPr lang="en-GB" sz="2900" dirty="0"/>
              <a:t>Australian Commission on Safety and Quality in Health Care </a:t>
            </a:r>
            <a:r>
              <a:rPr lang="en-US" sz="2900" dirty="0"/>
              <a:t> </a:t>
            </a:r>
          </a:p>
          <a:p>
            <a:pPr lvl="0"/>
            <a:r>
              <a:rPr lang="ka-GE" dirty="0"/>
              <a:t>ასევე - </a:t>
            </a:r>
            <a:r>
              <a:rPr lang="ka-GE" b="1" dirty="0">
                <a:solidFill>
                  <a:schemeClr val="accent2">
                    <a:lumMod val="50000"/>
                  </a:schemeClr>
                </a:solidFill>
              </a:rPr>
              <a:t>ქართული </a:t>
            </a:r>
            <a:r>
              <a:rPr lang="en-US" b="1" dirty="0">
                <a:solidFill>
                  <a:schemeClr val="accent2">
                    <a:lumMod val="50000"/>
                  </a:schemeClr>
                </a:solidFill>
              </a:rPr>
              <a:t> </a:t>
            </a:r>
            <a:r>
              <a:rPr lang="ka-GE" b="1" dirty="0">
                <a:solidFill>
                  <a:schemeClr val="accent2">
                    <a:lumMod val="50000"/>
                  </a:schemeClr>
                </a:solidFill>
              </a:rPr>
              <a:t>კანონმდებლობა და კანონქვემდებარე აქტები</a:t>
            </a:r>
          </a:p>
          <a:p>
            <a:pPr lvl="2"/>
            <a:r>
              <a:rPr lang="ka-GE" sz="2200" dirty="0"/>
              <a:t>საქართველოს კანონი „ფსიქიატრიული დახმარების შესახებ“, 2006წ.</a:t>
            </a:r>
            <a:endParaRPr lang="en-US" sz="2200" dirty="0"/>
          </a:p>
          <a:p>
            <a:pPr lvl="2"/>
            <a:r>
              <a:rPr lang="ka-GE" sz="2200" dirty="0"/>
              <a:t>საქართველოს კანონი „პაციენტის უფლებების შესახებ“, 2000წ</a:t>
            </a:r>
            <a:endParaRPr lang="en-US" sz="2200" dirty="0"/>
          </a:p>
          <a:p>
            <a:pPr lvl="2"/>
            <a:r>
              <a:rPr lang="ka-GE" sz="2200" dirty="0"/>
              <a:t>საქართველოს შრომის, ჯანმრთელობისა და სოციალური დაცვის მინისტრის ბრძანებები</a:t>
            </a:r>
          </a:p>
          <a:p>
            <a:pPr lvl="2"/>
            <a:r>
              <a:rPr lang="ka-GE" sz="2200" dirty="0"/>
              <a:t>„ფსიქიატრიულ სტაციონარში მოთავსების წესის დამტკიცების შესახებ“ - </a:t>
            </a:r>
            <a:r>
              <a:rPr lang="en-US" sz="2200" dirty="0"/>
              <a:t> </a:t>
            </a:r>
          </a:p>
          <a:p>
            <a:pPr lvl="2"/>
            <a:r>
              <a:rPr lang="ka-GE" sz="2200" dirty="0"/>
              <a:t>„</a:t>
            </a:r>
            <a:r>
              <a:rPr lang="en-US" sz="2200" dirty="0" err="1"/>
              <a:t>არანებაყოფლობითი</a:t>
            </a:r>
            <a:r>
              <a:rPr lang="en-US" sz="2200" dirty="0"/>
              <a:t> </a:t>
            </a:r>
            <a:r>
              <a:rPr lang="en-US" sz="2200" dirty="0" err="1"/>
              <a:t>ფსიქიატრიული</a:t>
            </a:r>
            <a:r>
              <a:rPr lang="en-US" sz="2200" dirty="0"/>
              <a:t> </a:t>
            </a:r>
            <a:r>
              <a:rPr lang="en-US" sz="2200" dirty="0" err="1"/>
              <a:t>დახმარების</a:t>
            </a:r>
            <a:r>
              <a:rPr lang="en-US" sz="2200" dirty="0"/>
              <a:t> </a:t>
            </a:r>
            <a:r>
              <a:rPr lang="en-US" sz="2200" dirty="0" err="1"/>
              <a:t>მიზნით</a:t>
            </a:r>
            <a:r>
              <a:rPr lang="en-US" sz="2200" dirty="0"/>
              <a:t> </a:t>
            </a:r>
            <a:r>
              <a:rPr lang="en-US" sz="2200" dirty="0" err="1"/>
              <a:t>პირის</a:t>
            </a:r>
            <a:r>
              <a:rPr lang="en-US" sz="2200" dirty="0"/>
              <a:t> </a:t>
            </a:r>
            <a:r>
              <a:rPr lang="en-US" sz="2200" dirty="0" err="1"/>
              <a:t>სტაციონარში</a:t>
            </a:r>
            <a:r>
              <a:rPr lang="en-US" sz="2200" dirty="0"/>
              <a:t> </a:t>
            </a:r>
            <a:r>
              <a:rPr lang="en-US" sz="2200" dirty="0" err="1"/>
              <a:t>მოთავსების</a:t>
            </a:r>
            <a:r>
              <a:rPr lang="en-US" sz="2200" dirty="0"/>
              <a:t> </a:t>
            </a:r>
            <a:r>
              <a:rPr lang="en-US" sz="2200" dirty="0" err="1"/>
              <a:t>შესახებ</a:t>
            </a:r>
            <a:r>
              <a:rPr lang="en-US" sz="2200" dirty="0"/>
              <a:t> </a:t>
            </a:r>
            <a:r>
              <a:rPr lang="en-US" sz="2200" dirty="0" err="1"/>
              <a:t>სასამართლოსთვის</a:t>
            </a:r>
            <a:r>
              <a:rPr lang="en-US" sz="2200" dirty="0"/>
              <a:t> </a:t>
            </a:r>
            <a:r>
              <a:rPr lang="en-US" sz="2200" dirty="0" err="1"/>
              <a:t>მიმართვის</a:t>
            </a:r>
            <a:r>
              <a:rPr lang="en-US" sz="2200" dirty="0"/>
              <a:t> </a:t>
            </a:r>
            <a:r>
              <a:rPr lang="en-US" sz="2200" dirty="0" err="1"/>
              <a:t>ფორმის</a:t>
            </a:r>
            <a:r>
              <a:rPr lang="en-US" sz="2200" dirty="0"/>
              <a:t> </a:t>
            </a:r>
            <a:r>
              <a:rPr lang="en-US" sz="2200" dirty="0" err="1"/>
              <a:t>დამტკიცების</a:t>
            </a:r>
            <a:r>
              <a:rPr lang="en-US" sz="2200" dirty="0"/>
              <a:t> </a:t>
            </a:r>
            <a:r>
              <a:rPr lang="en-US" sz="2200" dirty="0" err="1"/>
              <a:t>თაობაზე</a:t>
            </a:r>
            <a:r>
              <a:rPr lang="en-US" sz="2200" dirty="0"/>
              <a:t>”</a:t>
            </a:r>
            <a:endParaRPr lang="ka-GE" sz="2200" dirty="0"/>
          </a:p>
          <a:p>
            <a:pPr lvl="2"/>
            <a:r>
              <a:rPr lang="en-US" sz="2200" dirty="0"/>
              <a:t>“</a:t>
            </a:r>
            <a:r>
              <a:rPr lang="en-US" sz="2200" dirty="0" err="1"/>
              <a:t>მოთავსების</a:t>
            </a:r>
            <a:r>
              <a:rPr lang="en-US" sz="2200" dirty="0"/>
              <a:t> </a:t>
            </a:r>
            <a:r>
              <a:rPr lang="en-US" sz="2200" dirty="0" err="1"/>
              <a:t>შესახებ</a:t>
            </a:r>
            <a:r>
              <a:rPr lang="en-US" sz="2200" dirty="0"/>
              <a:t> </a:t>
            </a:r>
            <a:r>
              <a:rPr lang="en-US" sz="2200" dirty="0" err="1"/>
              <a:t>ფსიქიატრიული</a:t>
            </a:r>
            <a:r>
              <a:rPr lang="en-US" sz="2200" dirty="0"/>
              <a:t> </a:t>
            </a:r>
            <a:r>
              <a:rPr lang="en-US" sz="2200" dirty="0" err="1"/>
              <a:t>დაწესებულების</a:t>
            </a:r>
            <a:r>
              <a:rPr lang="en-US" sz="2200" dirty="0"/>
              <a:t> </a:t>
            </a:r>
            <a:r>
              <a:rPr lang="en-US" sz="2200" dirty="0" err="1"/>
              <a:t>ადმინისტრაციის</a:t>
            </a:r>
            <a:r>
              <a:rPr lang="en-US" sz="2200" dirty="0"/>
              <a:t> </a:t>
            </a:r>
            <a:r>
              <a:rPr lang="en-US" sz="2200" dirty="0" err="1"/>
              <a:t>მიმართვის</a:t>
            </a:r>
            <a:r>
              <a:rPr lang="en-US" sz="2200" dirty="0"/>
              <a:t> </a:t>
            </a:r>
            <a:r>
              <a:rPr lang="en-US" sz="2200" dirty="0" err="1"/>
              <a:t>ფორმის</a:t>
            </a:r>
            <a:r>
              <a:rPr lang="en-US" sz="2200" dirty="0"/>
              <a:t> </a:t>
            </a:r>
            <a:r>
              <a:rPr lang="en-US" sz="2200" dirty="0" err="1"/>
              <a:t>დამტკიცების</a:t>
            </a:r>
            <a:r>
              <a:rPr lang="en-US" sz="2200" dirty="0"/>
              <a:t> </a:t>
            </a:r>
            <a:r>
              <a:rPr lang="en-US" sz="2200" dirty="0" err="1"/>
              <a:t>თაობაზე</a:t>
            </a:r>
            <a:r>
              <a:rPr lang="ka-GE" sz="2200" dirty="0"/>
              <a:t>“</a:t>
            </a:r>
            <a:r>
              <a:rPr lang="en-US" sz="2200" dirty="0"/>
              <a:t>№90/ნ</a:t>
            </a:r>
            <a:r>
              <a:rPr lang="ka-GE" sz="2200" dirty="0"/>
              <a:t> 20/03/2007 </a:t>
            </a:r>
            <a:endParaRPr lang="ka-GE" sz="2200" b="1" dirty="0"/>
          </a:p>
          <a:p>
            <a:pPr lvl="2"/>
            <a:r>
              <a:rPr lang="ka-GE" sz="2200" dirty="0"/>
              <a:t>„ფსიქიკური აშლილობის მქონე პაციენტისათვის ფიზიკური შეზღუდვის მეთოდების გამოყენების წესისა და პროცედურების შესახებ ინსტრუქციის დამტკიცების თაობაზე”</a:t>
            </a:r>
          </a:p>
          <a:p>
            <a:pPr lvl="2"/>
            <a:r>
              <a:rPr lang="ka-GE" sz="2200" dirty="0"/>
              <a:t>„სამედიცინო დაწესებულებებში სტაციონარული სამედიცინო დოკუმენტაციის წარმოების წესის დამტკიცების შესახებ“ </a:t>
            </a:r>
            <a:endParaRPr lang="en-US" sz="22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ვისთვის</a:t>
            </a:r>
            <a:r>
              <a:rPr lang="en-US" b="1" dirty="0"/>
              <a:t> </a:t>
            </a:r>
            <a:r>
              <a:rPr lang="en-US" b="1" dirty="0" err="1"/>
              <a:t>არის</a:t>
            </a:r>
            <a:r>
              <a:rPr lang="en-US" b="1" dirty="0"/>
              <a:t> </a:t>
            </a:r>
            <a:r>
              <a:rPr lang="en-US" b="1" dirty="0" err="1"/>
              <a:t>პროტოკოლი</a:t>
            </a:r>
            <a:r>
              <a:rPr lang="en-US" b="1" dirty="0"/>
              <a:t> </a:t>
            </a:r>
            <a:r>
              <a:rPr lang="en-US" b="1" dirty="0" err="1"/>
              <a:t>განკუთვნილი</a:t>
            </a:r>
            <a:r>
              <a:rPr lang="ka-GE" b="1" dirty="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a:t>პროტოკოლი</a:t>
            </a:r>
            <a:r>
              <a:rPr lang="en-US" dirty="0"/>
              <a:t> </a:t>
            </a:r>
            <a:r>
              <a:rPr lang="en-US" dirty="0" err="1"/>
              <a:t>განკუთვნილია</a:t>
            </a:r>
            <a:r>
              <a:rPr lang="en-US" dirty="0"/>
              <a:t>:</a:t>
            </a:r>
          </a:p>
          <a:p>
            <a:pPr marL="914400" lvl="1" indent="-514350">
              <a:buFont typeface="Wingdings" pitchFamily="2" charset="2"/>
              <a:buChar char="Ø"/>
            </a:pPr>
            <a:r>
              <a:rPr lang="ka-GE" dirty="0"/>
              <a:t>ა. ფსიქიატრიული ჰოსპიტალური სერვისის მიმწოდებელი სამედიცინო დაწესებულების პერსონალისთვის (ფსიქიკური ჯანმრთელობის სპეციალისტები, მენეჯერები, ადმინისტრაცია და სხვ.); </a:t>
            </a:r>
            <a:endParaRPr lang="en-US" dirty="0"/>
          </a:p>
          <a:p>
            <a:pPr marL="914400" lvl="1" indent="-514350">
              <a:buFont typeface="Wingdings" pitchFamily="2" charset="2"/>
              <a:buChar char="Ø"/>
            </a:pPr>
            <a:r>
              <a:rPr lang="ka-GE" dirty="0"/>
              <a:t>ბ. ფსიქიკური ჯანდაცვის სერვისის მომხმარებლების და მათი მზრუნველებისთვის;</a:t>
            </a:r>
            <a:endParaRPr lang="en-US" dirty="0"/>
          </a:p>
          <a:p>
            <a:pPr marL="914400" lvl="1" indent="-514350">
              <a:buFont typeface="Wingdings" pitchFamily="2" charset="2"/>
              <a:buChar char="Ø"/>
            </a:pPr>
            <a:r>
              <a:rPr lang="ka-GE" dirty="0"/>
              <a:t>გ. სახელმწიფო ჯანდაცვის  სამედიცინო პროგრამების შემუშავებას, განხორციელებასა და კონტროლზე პასუხისმგებელი სტრუქტურების  სპეციალისტებისთვის.   </a:t>
            </a:r>
            <a:endParaRPr lang="en-US" dirty="0"/>
          </a:p>
          <a:p>
            <a:endParaRPr lang="ka-GE" dirty="0"/>
          </a:p>
          <a:p>
            <a:r>
              <a:rPr lang="ka-GE" dirty="0"/>
              <a:t>პროტოკოლის გამოიყენების საჭიროება დგება ფსიქიატრიული ჰოსპიტალური სერვისის მიმწოდებელ სამედიცინო დაწესებულებაში </a:t>
            </a:r>
            <a:r>
              <a:rPr lang="ka-GE" b="1" dirty="0">
                <a:solidFill>
                  <a:schemeClr val="tx2"/>
                </a:solidFill>
              </a:rPr>
              <a:t>პაციენტის ჰოსპიტალიზაციის მომენტიდან.</a:t>
            </a:r>
            <a:endParaRPr lang="en-US" b="1" dirty="0">
              <a:solidFill>
                <a:schemeClr val="tx2"/>
              </a:solidFill>
            </a:endParaRPr>
          </a:p>
          <a:p>
            <a:pPr lvl="1"/>
            <a:endParaRPr lang="en-US" dirty="0">
              <a:solidFill>
                <a:srgbClr val="FF0000"/>
              </a:solidFill>
            </a:endParaRPr>
          </a:p>
          <a:p>
            <a:pPr>
              <a:buNone/>
            </a:pPr>
            <a:endParaRPr lang="en-US" dirty="0"/>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a:t>ტერმინი </a:t>
            </a:r>
            <a:r>
              <a:rPr lang="ka-GE" b="1" dirty="0">
                <a:solidFill>
                  <a:srgbClr val="556F58"/>
                </a:solidFill>
              </a:rPr>
              <a:t>“ფსიქიატრიული სტაციონარი” </a:t>
            </a:r>
            <a:r>
              <a:rPr lang="ka-GE" dirty="0"/>
              <a:t>გულისხმობს:</a:t>
            </a:r>
            <a:endParaRPr lang="en-US" dirty="0"/>
          </a:p>
        </p:txBody>
      </p:sp>
      <p:graphicFrame>
        <p:nvGraphicFramePr>
          <p:cNvPr id="6" name="Content Placeholder 5"/>
          <p:cNvGraphicFramePr>
            <a:graphicFrameLocks noGrp="1"/>
          </p:cNvGraphicFramePr>
          <p:nvPr>
            <p:ph idx="1"/>
          </p:nvPr>
        </p:nvGraphicFramePr>
        <p:xfrm>
          <a:off x="457200" y="2249424"/>
          <a:ext cx="8229600" cy="4325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2103512"/>
          </a:xfrm>
        </p:spPr>
        <p:txBody>
          <a:bodyPr>
            <a:normAutofit/>
          </a:bodyPr>
          <a:lstStyle/>
          <a:p>
            <a:pPr algn="ctr"/>
            <a:r>
              <a:rPr lang="ka-GE" sz="2200" dirty="0"/>
              <a:t>ფსიქიატრიული სტაციონარული დახმარება ითვალისწინებს ფსიქიკური აშლილობის მქონე პირების მომსახურებას, რომლებსაც ფსიქიკური მდგომარეობის გამო გაუარესებული აქვთ თვით-კონტროლის უნარი, რაც ზრდის რისკს და თერაპიული ზრუნვისა და მკურნალობის უზრუნველყოფა  </a:t>
            </a:r>
            <a:r>
              <a:rPr lang="ka-GE" sz="2200" b="1" dirty="0"/>
              <a:t>შეუძლებელია ნაკლები ინტენსივობის სერვისში</a:t>
            </a:r>
            <a:endParaRPr lang="en-US" b="1" dirty="0"/>
          </a:p>
        </p:txBody>
      </p:sp>
      <p:sp>
        <p:nvSpPr>
          <p:cNvPr id="3" name="Content Placeholder 2"/>
          <p:cNvSpPr>
            <a:spLocks noGrp="1"/>
          </p:cNvSpPr>
          <p:nvPr>
            <p:ph idx="1"/>
          </p:nvPr>
        </p:nvSpPr>
        <p:spPr>
          <a:xfrm>
            <a:off x="457200" y="3124200"/>
            <a:ext cx="8219256" cy="3473152"/>
          </a:xfrm>
        </p:spPr>
        <p:txBody>
          <a:bodyPr>
            <a:normAutofit fontScale="62500" lnSpcReduction="20000"/>
          </a:bodyPr>
          <a:lstStyle/>
          <a:p>
            <a:r>
              <a:rPr lang="ka-GE" b="1" dirty="0"/>
              <a:t>ფსიქიატრიული სტაციონარი შემდეგ ძირითად აქტივობებს ახორციელებს: </a:t>
            </a:r>
            <a:endParaRPr lang="en-US" b="1" dirty="0"/>
          </a:p>
          <a:p>
            <a:pPr marL="914400" lvl="1" indent="-514350">
              <a:buFont typeface="+mj-lt"/>
              <a:buAutoNum type="arabicPeriod"/>
            </a:pPr>
            <a:r>
              <a:rPr lang="ka-GE" b="1" dirty="0"/>
              <a:t>გადაუდებელი ფსიქიატრიული დახმარების უზრუნველყოფა; </a:t>
            </a:r>
            <a:endParaRPr lang="en-US" b="1" dirty="0"/>
          </a:p>
          <a:p>
            <a:pPr marL="914400" lvl="1" indent="-514350">
              <a:buFont typeface="+mj-lt"/>
              <a:buAutoNum type="arabicPeriod"/>
            </a:pPr>
            <a:r>
              <a:rPr lang="ka-GE" b="1" dirty="0"/>
              <a:t>ფსიქიკური აშლილობების დროული და თვისებრივი დიაგნოზი; </a:t>
            </a:r>
            <a:endParaRPr lang="en-US" b="1" dirty="0"/>
          </a:p>
          <a:p>
            <a:pPr marL="914400" lvl="1" indent="-514350">
              <a:buFont typeface="+mj-lt"/>
              <a:buAutoNum type="arabicPeriod"/>
            </a:pPr>
            <a:r>
              <a:rPr lang="ka-GE" b="1" dirty="0"/>
              <a:t>ინდივიდუალური მკურნალობისა და რეაბილიტაციის პროგრამების შემუშავება და განხორციელება; </a:t>
            </a:r>
            <a:endParaRPr lang="en-US" b="1" dirty="0"/>
          </a:p>
          <a:p>
            <a:pPr marL="914400" lvl="1" indent="-514350">
              <a:buFont typeface="+mj-lt"/>
              <a:buAutoNum type="arabicPeriod"/>
            </a:pPr>
            <a:r>
              <a:rPr lang="ka-GE" b="1" dirty="0"/>
              <a:t>პაციენტების სოციალური საკითხების გადაწყვეტაში მონაწილეობა; </a:t>
            </a:r>
            <a:endParaRPr lang="en-US" b="1" dirty="0"/>
          </a:p>
          <a:p>
            <a:pPr marL="914400" lvl="1" indent="-514350">
              <a:buFont typeface="+mj-lt"/>
              <a:buAutoNum type="arabicPeriod"/>
            </a:pPr>
            <a:r>
              <a:rPr lang="ka-GE" b="1" dirty="0"/>
              <a:t>ინდივიდუალური მკურნალობისა და სარეაბილიტაციო პროგრამების განხორციელებაში პაციენტების ოჯახების ჩართვა; </a:t>
            </a:r>
            <a:endParaRPr lang="en-US" b="1" dirty="0"/>
          </a:p>
          <a:p>
            <a:pPr marL="914400" lvl="1" indent="-514350">
              <a:buFont typeface="+mj-lt"/>
              <a:buAutoNum type="arabicPeriod"/>
            </a:pPr>
            <a:r>
              <a:rPr lang="ka-GE" b="1" dirty="0"/>
              <a:t>ფსიქიატრიული დახმარების გაწევის პროცესში პაციენტების, სამედიცინო და სხვა პროფესიონალებთან ურთიერთობის მართვა; მზრუნველობის საკითხებზე გადაწყვეტილების მიღებაში მონაწილეობა; </a:t>
            </a:r>
            <a:endParaRPr lang="en-US" b="1" dirty="0"/>
          </a:p>
          <a:p>
            <a:pPr marL="914400" lvl="1" indent="-514350">
              <a:buFont typeface="+mj-lt"/>
              <a:buAutoNum type="arabicPeriod"/>
            </a:pPr>
            <a:r>
              <a:rPr lang="ka-GE" b="1" dirty="0"/>
              <a:t>ფსიქიკური აშლილობის მქონე პირთა უფლებებისა და კანონიერი ინტერესების განხორციელების შესახებ კონსულტაციებში მონაწილეობა; </a:t>
            </a:r>
            <a:endParaRPr lang="en-US" b="1" dirty="0"/>
          </a:p>
          <a:p>
            <a:pPr marL="914400" lvl="1" indent="-514350">
              <a:buFont typeface="+mj-lt"/>
              <a:buAutoNum type="arabicPeriod"/>
            </a:pPr>
            <a:r>
              <a:rPr lang="ka-GE" b="1" dirty="0"/>
              <a:t>რეფერალი  სათემო და სხვა ტიპის სერვისებში</a:t>
            </a:r>
            <a:endParaRPr lang="en-US" b="1"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116</TotalTime>
  <Words>979</Words>
  <Application>Microsoft Office PowerPoint</Application>
  <PresentationFormat>On-screen Show (4:3)</PresentationFormat>
  <Paragraphs>111</Paragraphs>
  <Slides>16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Georgia</vt:lpstr>
      <vt:lpstr>Trebuchet MS</vt:lpstr>
      <vt:lpstr>Wingdings</vt:lpstr>
      <vt:lpstr>Wingdings 2</vt:lpstr>
      <vt:lpstr>Urban</vt:lpstr>
      <vt:lpstr>ფსიქიატრიულ სტაციონარში მკურნალობის სტანდარტი </vt:lpstr>
      <vt:lpstr>ფსიქიატრიული ჰოსპიტალური სამსახური </vt:lpstr>
      <vt:lpstr>პროტოკოლის მიზანი</vt:lpstr>
      <vt:lpstr>პროტოკოლით მოცული კლინიკური მდგომარეობები და ჩარევები </vt:lpstr>
      <vt:lpstr>პროტოკოლის შემუშავების მეთოდოლოგია</vt:lpstr>
      <vt:lpstr>პროტოკოლის შემუშავების მეთოდოლოგია</vt:lpstr>
      <vt:lpstr>ვისთვის არის პროტოკოლი განკუთვნილი?</vt:lpstr>
      <vt:lpstr>ტერმინი “ფსიქიატრიული სტაციონარი” გულისხმობს:</vt:lpstr>
      <vt:lpstr>ფსიქიატრიული სტაციონარული დახმარება ითვალისწინებს ფსიქიკური აშლილობის მქონე პირების მომსახურებას, რომლებსაც ფსიქიკური მდგომარეობის გამო გაუარესებული აქვთ თვით-კონტროლის უნარი, რაც ზრდის რისკს და თერაპიული ზრუნვისა და მკურნალობის უზრუნველყოფა  შეუძლებელია ნაკლები ინტენსივობის სერვისში</vt:lpstr>
      <vt:lpstr>ზოგადად, ფსიქიატრიულ სტაციონარში მკურნალობის სტანდარტები უნდა იყოს გაზომვადი, ხოლო მიზნები, კრიტერიუმები და / ან საზღვრები - დადგენილი. </vt:lpstr>
      <vt:lpstr>სტანდარტების კრიტერიუმები ჯგუფდება, როგორც  ტიპი 1, 2 და/ან 3. </vt:lpstr>
      <vt:lpstr>სტანდარტები მოცემულია ცხრილის სახით</vt:lpstr>
      <vt:lpstr>PowerPoint Presentation</vt:lpstr>
      <vt:lpstr>მოსალოდნელი შედეგები</vt:lpstr>
      <vt:lpstr>აუდიტის კრიტერიუმები</vt:lpstr>
      <vt:lpstr>გმადლობთ!</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Nino</dc:creator>
  <cp:lastModifiedBy>Eka Chkonia</cp:lastModifiedBy>
  <cp:revision>6</cp:revision>
  <dcterms:created xsi:type="dcterms:W3CDTF">2006-08-16T00:00:00Z</dcterms:created>
  <dcterms:modified xsi:type="dcterms:W3CDTF">2018-06-07T12:26:07Z</dcterms:modified>
</cp:coreProperties>
</file>